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61" r:id="rId4"/>
    <p:sldId id="260" r:id="rId5"/>
    <p:sldId id="259" r:id="rId6"/>
    <p:sldId id="263" r:id="rId7"/>
    <p:sldId id="266" r:id="rId8"/>
    <p:sldId id="264" r:id="rId9"/>
    <p:sldId id="270" r:id="rId10"/>
    <p:sldId id="269" r:id="rId11"/>
    <p:sldId id="271" r:id="rId12"/>
    <p:sldId id="275" r:id="rId13"/>
    <p:sldId id="273" r:id="rId14"/>
    <p:sldId id="274" r:id="rId15"/>
    <p:sldId id="281" r:id="rId16"/>
    <p:sldId id="304" r:id="rId17"/>
    <p:sldId id="346" r:id="rId18"/>
    <p:sldId id="303" r:id="rId19"/>
    <p:sldId id="348" r:id="rId20"/>
    <p:sldId id="349" r:id="rId21"/>
    <p:sldId id="347" r:id="rId22"/>
    <p:sldId id="352" r:id="rId23"/>
    <p:sldId id="350" r:id="rId24"/>
    <p:sldId id="353" r:id="rId25"/>
    <p:sldId id="265" r:id="rId26"/>
    <p:sldId id="278" r:id="rId27"/>
    <p:sldId id="315" r:id="rId28"/>
    <p:sldId id="318" r:id="rId29"/>
    <p:sldId id="320" r:id="rId30"/>
    <p:sldId id="322" r:id="rId31"/>
    <p:sldId id="285" r:id="rId32"/>
    <p:sldId id="316" r:id="rId33"/>
    <p:sldId id="272" r:id="rId34"/>
    <p:sldId id="277" r:id="rId35"/>
    <p:sldId id="268" r:id="rId36"/>
    <p:sldId id="267" r:id="rId37"/>
    <p:sldId id="282" r:id="rId38"/>
    <p:sldId id="284" r:id="rId39"/>
    <p:sldId id="287" r:id="rId40"/>
    <p:sldId id="286" r:id="rId41"/>
    <p:sldId id="288" r:id="rId42"/>
    <p:sldId id="276" r:id="rId43"/>
    <p:sldId id="283" r:id="rId44"/>
    <p:sldId id="291" r:id="rId45"/>
    <p:sldId id="262" r:id="rId46"/>
    <p:sldId id="296" r:id="rId47"/>
    <p:sldId id="293" r:id="rId48"/>
    <p:sldId id="326" r:id="rId49"/>
    <p:sldId id="309" r:id="rId50"/>
    <p:sldId id="340" r:id="rId51"/>
    <p:sldId id="325" r:id="rId52"/>
    <p:sldId id="295" r:id="rId53"/>
    <p:sldId id="294" r:id="rId54"/>
    <p:sldId id="327" r:id="rId55"/>
    <p:sldId id="329" r:id="rId56"/>
    <p:sldId id="330" r:id="rId57"/>
    <p:sldId id="332" r:id="rId58"/>
    <p:sldId id="324" r:id="rId59"/>
    <p:sldId id="333" r:id="rId60"/>
    <p:sldId id="323" r:id="rId61"/>
    <p:sldId id="338" r:id="rId62"/>
    <p:sldId id="335" r:id="rId63"/>
    <p:sldId id="334" r:id="rId64"/>
    <p:sldId id="289" r:id="rId65"/>
    <p:sldId id="298" r:id="rId66"/>
    <p:sldId id="308" r:id="rId67"/>
    <p:sldId id="339" r:id="rId68"/>
    <p:sldId id="311" r:id="rId69"/>
    <p:sldId id="312" r:id="rId70"/>
    <p:sldId id="313" r:id="rId71"/>
    <p:sldId id="297" r:id="rId72"/>
    <p:sldId id="300" r:id="rId73"/>
    <p:sldId id="299" r:id="rId74"/>
    <p:sldId id="328" r:id="rId75"/>
    <p:sldId id="344" r:id="rId76"/>
    <p:sldId id="314" r:id="rId77"/>
    <p:sldId id="341" r:id="rId78"/>
    <p:sldId id="342" r:id="rId79"/>
    <p:sldId id="345" r:id="rId80"/>
    <p:sldId id="290" r:id="rId8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17C0C-20A0-49D8-8FB8-34B17586E0D7}" type="datetimeFigureOut">
              <a:rPr lang="hu-HU" smtClean="0"/>
              <a:t>2024. 04. 16.</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13400-BBF0-4B7D-81C3-4A790D7F0F6E}" type="slidenum">
              <a:rPr lang="hu-HU" smtClean="0"/>
              <a:t>‹#›</a:t>
            </a:fld>
            <a:endParaRPr lang="hu-HU"/>
          </a:p>
        </p:txBody>
      </p:sp>
    </p:spTree>
    <p:extLst>
      <p:ext uri="{BB962C8B-B14F-4D97-AF65-F5344CB8AC3E}">
        <p14:creationId xmlns:p14="http://schemas.microsoft.com/office/powerpoint/2010/main" val="265990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*Szerb Antal</a:t>
            </a:r>
            <a:endParaRPr lang="hu-HU" dirty="0"/>
          </a:p>
        </p:txBody>
      </p:sp>
      <p:sp>
        <p:nvSpPr>
          <p:cNvPr id="4" name="Dia számának helye 3"/>
          <p:cNvSpPr>
            <a:spLocks noGrp="1"/>
          </p:cNvSpPr>
          <p:nvPr>
            <p:ph type="sldNum" sz="quarter" idx="10"/>
          </p:nvPr>
        </p:nvSpPr>
        <p:spPr/>
        <p:txBody>
          <a:bodyPr/>
          <a:lstStyle/>
          <a:p>
            <a:fld id="{05E13400-BBF0-4B7D-81C3-4A790D7F0F6E}" type="slidenum">
              <a:rPr lang="hu-HU" smtClean="0"/>
              <a:t>2</a:t>
            </a:fld>
            <a:endParaRPr lang="hu-HU"/>
          </a:p>
        </p:txBody>
      </p:sp>
    </p:spTree>
    <p:extLst>
      <p:ext uri="{BB962C8B-B14F-4D97-AF65-F5344CB8AC3E}">
        <p14:creationId xmlns:p14="http://schemas.microsoft.com/office/powerpoint/2010/main" val="256874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05E13400-BBF0-4B7D-81C3-4A790D7F0F6E}" type="slidenum">
              <a:rPr lang="hu-HU" smtClean="0"/>
              <a:t>4</a:t>
            </a:fld>
            <a:endParaRPr lang="hu-HU"/>
          </a:p>
        </p:txBody>
      </p:sp>
    </p:spTree>
    <p:extLst>
      <p:ext uri="{BB962C8B-B14F-4D97-AF65-F5344CB8AC3E}">
        <p14:creationId xmlns:p14="http://schemas.microsoft.com/office/powerpoint/2010/main" val="390769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Torquato</a:t>
            </a:r>
            <a:r>
              <a:rPr lang="hu-HU" dirty="0" smtClean="0"/>
              <a:t> Tasso</a:t>
            </a:r>
          </a:p>
          <a:p>
            <a:r>
              <a:rPr lang="hu-HU" dirty="0" smtClean="0"/>
              <a:t>Pietro </a:t>
            </a:r>
            <a:r>
              <a:rPr lang="hu-HU" dirty="0" err="1" smtClean="0"/>
              <a:t>Metastasio</a:t>
            </a:r>
            <a:endParaRPr lang="hu-HU" dirty="0" smtClean="0"/>
          </a:p>
          <a:p>
            <a:r>
              <a:rPr lang="hu-HU" dirty="0" smtClean="0"/>
              <a:t>Giovanni Battista </a:t>
            </a:r>
            <a:r>
              <a:rPr lang="hu-HU" dirty="0" err="1" smtClean="0"/>
              <a:t>Guarini</a:t>
            </a:r>
            <a:r>
              <a:rPr lang="hu-HU" dirty="0" smtClean="0"/>
              <a:t> </a:t>
            </a:r>
          </a:p>
          <a:p>
            <a:endParaRPr lang="hu-HU" dirty="0"/>
          </a:p>
        </p:txBody>
      </p:sp>
      <p:sp>
        <p:nvSpPr>
          <p:cNvPr id="4" name="Dia számának helye 3"/>
          <p:cNvSpPr>
            <a:spLocks noGrp="1"/>
          </p:cNvSpPr>
          <p:nvPr>
            <p:ph type="sldNum" sz="quarter" idx="10"/>
          </p:nvPr>
        </p:nvSpPr>
        <p:spPr/>
        <p:txBody>
          <a:bodyPr/>
          <a:lstStyle/>
          <a:p>
            <a:fld id="{05E13400-BBF0-4B7D-81C3-4A790D7F0F6E}" type="slidenum">
              <a:rPr lang="hu-HU" smtClean="0"/>
              <a:t>7</a:t>
            </a:fld>
            <a:endParaRPr lang="hu-HU"/>
          </a:p>
        </p:txBody>
      </p:sp>
    </p:spTree>
    <p:extLst>
      <p:ext uri="{BB962C8B-B14F-4D97-AF65-F5344CB8AC3E}">
        <p14:creationId xmlns:p14="http://schemas.microsoft.com/office/powerpoint/2010/main" val="49838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 </a:t>
            </a:r>
            <a:r>
              <a:rPr lang="hu-HU" dirty="0" err="1" smtClean="0"/>
              <a:t>Domby</a:t>
            </a:r>
            <a:r>
              <a:rPr lang="hu-HU" dirty="0" smtClean="0"/>
              <a:t> Márton</a:t>
            </a:r>
          </a:p>
          <a:p>
            <a:endParaRPr lang="hu-HU" dirty="0"/>
          </a:p>
        </p:txBody>
      </p:sp>
      <p:sp>
        <p:nvSpPr>
          <p:cNvPr id="4" name="Dia számának helye 3"/>
          <p:cNvSpPr>
            <a:spLocks noGrp="1"/>
          </p:cNvSpPr>
          <p:nvPr>
            <p:ph type="sldNum" sz="quarter" idx="10"/>
          </p:nvPr>
        </p:nvSpPr>
        <p:spPr/>
        <p:txBody>
          <a:bodyPr/>
          <a:lstStyle/>
          <a:p>
            <a:fld id="{05E13400-BBF0-4B7D-81C3-4A790D7F0F6E}" type="slidenum">
              <a:rPr lang="hu-HU" smtClean="0"/>
              <a:t>9</a:t>
            </a:fld>
            <a:endParaRPr lang="hu-HU"/>
          </a:p>
        </p:txBody>
      </p:sp>
    </p:spTree>
    <p:extLst>
      <p:ext uri="{BB962C8B-B14F-4D97-AF65-F5344CB8AC3E}">
        <p14:creationId xmlns:p14="http://schemas.microsoft.com/office/powerpoint/2010/main" val="327212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030D549-6483-4FEA-AB61-08F4613587EB}" type="slidenum">
              <a:rPr lang="hu-HU" smtClean="0"/>
              <a:pPr/>
              <a:t>48</a:t>
            </a:fld>
            <a:endParaRPr lang="hu-HU"/>
          </a:p>
        </p:txBody>
      </p:sp>
    </p:spTree>
    <p:extLst>
      <p:ext uri="{BB962C8B-B14F-4D97-AF65-F5344CB8AC3E}">
        <p14:creationId xmlns:p14="http://schemas.microsoft.com/office/powerpoint/2010/main" val="15531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9FC7914-0295-4B79-89E8-1A8D7B72D870}" type="datetimeFigureOut">
              <a:rPr lang="hu-HU" smtClean="0"/>
              <a:t>2024. 04. 16.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9FC7914-0295-4B79-89E8-1A8D7B72D870}" type="datetimeFigureOut">
              <a:rPr lang="hu-HU" smtClean="0"/>
              <a:t>2024. 04. 16.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9FC7914-0295-4B79-89E8-1A8D7B72D870}" type="datetimeFigureOut">
              <a:rPr lang="hu-HU" smtClean="0"/>
              <a:t>2024. 04. 16.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9FC7914-0295-4B79-89E8-1A8D7B72D870}" type="datetimeFigureOut">
              <a:rPr lang="hu-HU" smtClean="0"/>
              <a:t>2024. 04. 16.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9FC7914-0295-4B79-89E8-1A8D7B72D870}" type="datetimeFigureOut">
              <a:rPr lang="hu-HU" smtClean="0"/>
              <a:t>2024. 04. 16.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9FC7914-0295-4B79-89E8-1A8D7B72D870}" type="datetimeFigureOut">
              <a:rPr lang="hu-HU" smtClean="0"/>
              <a:t>2024. 04. 16.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9FC7914-0295-4B79-89E8-1A8D7B72D870}" type="datetimeFigureOut">
              <a:rPr lang="hu-HU" smtClean="0"/>
              <a:t>2024. 04. 16.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9FC7914-0295-4B79-89E8-1A8D7B72D870}" type="datetimeFigureOut">
              <a:rPr lang="hu-HU" smtClean="0"/>
              <a:t>2024. 04. 16.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9FC7914-0295-4B79-89E8-1A8D7B72D870}" type="datetimeFigureOut">
              <a:rPr lang="hu-HU" smtClean="0"/>
              <a:t>2024. 04. 16.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9FC7914-0295-4B79-89E8-1A8D7B72D870}" type="datetimeFigureOut">
              <a:rPr lang="hu-HU" smtClean="0"/>
              <a:t>2024. 04. 16.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9FC7914-0295-4B79-89E8-1A8D7B72D870}" type="datetimeFigureOut">
              <a:rPr lang="hu-HU" smtClean="0"/>
              <a:t>2024. 04. 16.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l="-17000" r="-17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C7914-0295-4B79-89E8-1A8D7B72D870}" type="datetimeFigureOut">
              <a:rPr lang="hu-HU" smtClean="0"/>
              <a:t>2024. 04. 16.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035BB-DED7-4083-9B0A-3FB06D3C0E36}"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5400" b="1" dirty="0" smtClean="0"/>
              <a:t>Csokonai Vitéz Mihály</a:t>
            </a:r>
            <a:endParaRPr lang="hu-HU" sz="5400" b="1" dirty="0"/>
          </a:p>
        </p:txBody>
      </p:sp>
      <p:sp>
        <p:nvSpPr>
          <p:cNvPr id="3" name="Alcím 2"/>
          <p:cNvSpPr>
            <a:spLocks noGrp="1"/>
          </p:cNvSpPr>
          <p:nvPr>
            <p:ph type="subTitle" idx="1"/>
          </p:nvPr>
        </p:nvSpPr>
        <p:spPr/>
        <p:txBody>
          <a:bodyPr/>
          <a:lstStyle/>
          <a:p>
            <a:r>
              <a:rPr lang="hu-HU" b="1" dirty="0" smtClean="0">
                <a:solidFill>
                  <a:schemeClr val="tx1">
                    <a:lumMod val="65000"/>
                    <a:lumOff val="35000"/>
                  </a:schemeClr>
                </a:solidFill>
              </a:rPr>
              <a:t>Élete és művei</a:t>
            </a:r>
            <a:endParaRPr lang="hu-HU"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1795-ben engedély nélkül Pestre utazik, a rábízott pénzzel nem tud elszámolni, ezért elbocsátják</a:t>
            </a:r>
            <a:r>
              <a:rPr lang="hu-HU" dirty="0" smtClean="0">
                <a:latin typeface="Times New Roman" pitchFamily="18" charset="0"/>
                <a:cs typeface="Times New Roman" pitchFamily="18" charset="0"/>
              </a:rPr>
              <a:t>.</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a:solidFill>
                  <a:srgbClr val="00B050"/>
                </a:solidFill>
                <a:latin typeface="Times New Roman" pitchFamily="18" charset="0"/>
                <a:cs typeface="Times New Roman" pitchFamily="18" charset="0"/>
              </a:rPr>
              <a:t>Pesten meglátogatja Virág Benedeket és szemtanúja Martinovics és társai halálának</a:t>
            </a:r>
            <a:r>
              <a:rPr lang="hu-HU" dirty="0" smtClean="0">
                <a:solidFill>
                  <a:srgbClr val="00B050"/>
                </a:solidFill>
                <a:latin typeface="Times New Roman" pitchFamily="18" charset="0"/>
                <a:cs typeface="Times New Roman" pitchFamily="18" charset="0"/>
              </a:rPr>
              <a:t>.</a:t>
            </a:r>
          </a:p>
          <a:p>
            <a:pPr marL="0" indent="0" algn="just">
              <a:spcBef>
                <a:spcPts val="0"/>
              </a:spcBef>
              <a:buNone/>
            </a:pPr>
            <a:endParaRPr lang="hu-HU" dirty="0">
              <a:solidFill>
                <a:srgbClr val="00B050"/>
              </a:solidFill>
              <a:latin typeface="Times New Roman" pitchFamily="18" charset="0"/>
              <a:cs typeface="Times New Roman" pitchFamily="18" charset="0"/>
            </a:endParaRPr>
          </a:p>
          <a:p>
            <a:pPr marL="0" indent="0" algn="just">
              <a:spcBef>
                <a:spcPts val="0"/>
              </a:spcBef>
              <a:buNone/>
            </a:pPr>
            <a:r>
              <a:rPr lang="hu-HU" dirty="0">
                <a:solidFill>
                  <a:srgbClr val="00B050"/>
                </a:solidFill>
                <a:latin typeface="Times New Roman" pitchFamily="18" charset="0"/>
                <a:cs typeface="Times New Roman" pitchFamily="18" charset="0"/>
              </a:rPr>
              <a:t>Az iskolaszék szigorú döntésének oka mégsem ezek a fegyelemsértések voltak, hanem Csokonai politikai nézetei, és az, hogy a letartóztatott Kazinczyt vallotta mesterének. </a:t>
            </a:r>
          </a:p>
          <a:p>
            <a:pPr marL="0" indent="0" algn="just">
              <a:spcBef>
                <a:spcPts val="0"/>
              </a:spcBef>
              <a:buNone/>
            </a:pPr>
            <a:endParaRPr lang="hu-HU" dirty="0">
              <a:latin typeface="Times New Roman" pitchFamily="18" charset="0"/>
              <a:cs typeface="Times New Roman" pitchFamily="18" charset="0"/>
            </a:endParaRPr>
          </a:p>
        </p:txBody>
      </p:sp>
    </p:spTree>
    <p:extLst>
      <p:ext uri="{BB962C8B-B14F-4D97-AF65-F5344CB8AC3E}">
        <p14:creationId xmlns:p14="http://schemas.microsoft.com/office/powerpoint/2010/main" val="222201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buNone/>
            </a:pPr>
            <a:r>
              <a:rPr lang="hu-HU" dirty="0">
                <a:latin typeface="Times New Roman" pitchFamily="18" charset="0"/>
                <a:cs typeface="Times New Roman" pitchFamily="18" charset="0"/>
              </a:rPr>
              <a:t>Előbb Sárospatakra megy, ahol jogot tanul, majd tanulmányait megszakítva Pozsonyba utazik az országgyűlésre, melyről Diétai Magyar Múzsa című folyóiratában tudósít.</a:t>
            </a:r>
          </a:p>
        </p:txBody>
      </p:sp>
      <p:pic>
        <p:nvPicPr>
          <p:cNvPr id="4" name="Kép 3" descr="ismerős.jpg"/>
          <p:cNvPicPr>
            <a:picLocks noChangeAspect="1"/>
          </p:cNvPicPr>
          <p:nvPr/>
        </p:nvPicPr>
        <p:blipFill>
          <a:blip r:embed="rId2" cstate="print"/>
          <a:stretch>
            <a:fillRect/>
          </a:stretch>
        </p:blipFill>
        <p:spPr>
          <a:xfrm>
            <a:off x="251520" y="2708920"/>
            <a:ext cx="4856281" cy="3528392"/>
          </a:xfrm>
          <a:prstGeom prst="rect">
            <a:avLst/>
          </a:prstGeom>
        </p:spPr>
      </p:pic>
      <p:pic>
        <p:nvPicPr>
          <p:cNvPr id="5" name="Kép 4" descr="33.jpg"/>
          <p:cNvPicPr>
            <a:picLocks noChangeAspect="1"/>
          </p:cNvPicPr>
          <p:nvPr/>
        </p:nvPicPr>
        <p:blipFill>
          <a:blip r:embed="rId3" cstate="print"/>
          <a:stretch>
            <a:fillRect/>
          </a:stretch>
        </p:blipFill>
        <p:spPr>
          <a:xfrm>
            <a:off x="4759730" y="2564904"/>
            <a:ext cx="4231760" cy="3152662"/>
          </a:xfrm>
          <a:prstGeom prst="rect">
            <a:avLst/>
          </a:prstGeom>
        </p:spPr>
      </p:pic>
    </p:spTree>
    <p:extLst>
      <p:ext uri="{BB962C8B-B14F-4D97-AF65-F5344CB8AC3E}">
        <p14:creationId xmlns:p14="http://schemas.microsoft.com/office/powerpoint/2010/main" val="358828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2016224"/>
          </a:xfrm>
        </p:spPr>
        <p:txBody>
          <a:bodyPr>
            <a:normAutofit lnSpcReduction="10000"/>
          </a:bodyPr>
          <a:lstStyle/>
          <a:p>
            <a:pPr marL="0" indent="0" algn="just">
              <a:spcBef>
                <a:spcPts val="0"/>
              </a:spcBef>
              <a:buNone/>
            </a:pPr>
            <a:r>
              <a:rPr lang="hu-HU" dirty="0">
                <a:latin typeface="Times New Roman" pitchFamily="18" charset="0"/>
                <a:cs typeface="Times New Roman" pitchFamily="18" charset="0"/>
              </a:rPr>
              <a:t>Előbb Pestre, majd Komáromba megy, ahol megismerkedik Vajda Juliannával, akit verseiben Lillának szólít</a:t>
            </a:r>
            <a:r>
              <a:rPr lang="hu-HU" dirty="0" smtClean="0">
                <a:latin typeface="Times New Roman" pitchFamily="18" charset="0"/>
                <a:cs typeface="Times New Roman" pitchFamily="18" charset="0"/>
              </a:rPr>
              <a:t>. </a:t>
            </a:r>
            <a:r>
              <a:rPr lang="hu-HU" dirty="0">
                <a:latin typeface="Times New Roman" pitchFamily="18" charset="0"/>
                <a:cs typeface="Times New Roman" pitchFamily="18" charset="0"/>
              </a:rPr>
              <a:t>Csurgón helyezkedik el, ahol helyettes tanítónak nevezik ki</a:t>
            </a:r>
            <a:r>
              <a:rPr lang="hu-HU" dirty="0" smtClean="0">
                <a:latin typeface="Times New Roman" pitchFamily="18" charset="0"/>
                <a:cs typeface="Times New Roman" pitchFamily="18" charset="0"/>
              </a:rPr>
              <a:t>.</a:t>
            </a:r>
            <a:endParaRPr lang="hu-HU" dirty="0">
              <a:latin typeface="Times New Roman" pitchFamily="18" charset="0"/>
              <a:cs typeface="Times New Roman" pitchFamily="18" charset="0"/>
            </a:endParaRPr>
          </a:p>
        </p:txBody>
      </p:sp>
      <p:pic>
        <p:nvPicPr>
          <p:cNvPr id="4" name="Kép 3" descr="9140_csokonai_lillaja_vajda_julianna.jpg"/>
          <p:cNvPicPr>
            <a:picLocks noChangeAspect="1"/>
          </p:cNvPicPr>
          <p:nvPr/>
        </p:nvPicPr>
        <p:blipFill>
          <a:blip r:embed="rId2" cstate="print"/>
          <a:stretch>
            <a:fillRect/>
          </a:stretch>
        </p:blipFill>
        <p:spPr>
          <a:xfrm>
            <a:off x="179512" y="2501599"/>
            <a:ext cx="2304256" cy="3585241"/>
          </a:xfrm>
          <a:prstGeom prst="rect">
            <a:avLst/>
          </a:prstGeom>
        </p:spPr>
      </p:pic>
      <p:pic>
        <p:nvPicPr>
          <p:cNvPr id="5" name="Kép 4" descr="16035333.jpg"/>
          <p:cNvPicPr>
            <a:picLocks noChangeAspect="1"/>
          </p:cNvPicPr>
          <p:nvPr/>
        </p:nvPicPr>
        <p:blipFill>
          <a:blip r:embed="rId3" cstate="print"/>
          <a:stretch>
            <a:fillRect/>
          </a:stretch>
        </p:blipFill>
        <p:spPr>
          <a:xfrm>
            <a:off x="5483095" y="1715907"/>
            <a:ext cx="3288365" cy="2466274"/>
          </a:xfrm>
          <a:prstGeom prst="rect">
            <a:avLst/>
          </a:prstGeom>
        </p:spPr>
      </p:pic>
      <p:sp>
        <p:nvSpPr>
          <p:cNvPr id="2" name="Téglalap 1"/>
          <p:cNvSpPr/>
          <p:nvPr/>
        </p:nvSpPr>
        <p:spPr>
          <a:xfrm>
            <a:off x="2699792" y="4303455"/>
            <a:ext cx="6264696" cy="2554545"/>
          </a:xfrm>
          <a:prstGeom prst="rect">
            <a:avLst/>
          </a:prstGeom>
        </p:spPr>
        <p:txBody>
          <a:bodyPr wrap="square">
            <a:spAutoFit/>
          </a:bodyPr>
          <a:lstStyle/>
          <a:p>
            <a:pPr algn="just"/>
            <a:r>
              <a:rPr lang="hu-HU" sz="3200" dirty="0">
                <a:solidFill>
                  <a:srgbClr val="00B050"/>
                </a:solidFill>
                <a:latin typeface="Times New Roman" pitchFamily="18" charset="0"/>
                <a:cs typeface="Times New Roman" pitchFamily="18" charset="0"/>
              </a:rPr>
              <a:t>Julianna nem közömbös a költő iránt, de nem tud várakozni, míg Csokonai rendes állást nem talál, ezért hozzámegy Lévai István kereskedőhöz</a:t>
            </a:r>
          </a:p>
        </p:txBody>
      </p:sp>
    </p:spTree>
    <p:extLst>
      <p:ext uri="{BB962C8B-B14F-4D97-AF65-F5344CB8AC3E}">
        <p14:creationId xmlns:p14="http://schemas.microsoft.com/office/powerpoint/2010/main" val="2284687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1656184"/>
          </a:xfrm>
        </p:spPr>
        <p:txBody>
          <a:bodyPr/>
          <a:lstStyle/>
          <a:p>
            <a:pPr marL="0" indent="0" algn="just">
              <a:spcBef>
                <a:spcPts val="0"/>
              </a:spcBef>
              <a:buNone/>
            </a:pPr>
            <a:r>
              <a:rPr lang="hu-HU" dirty="0">
                <a:latin typeface="Times New Roman" pitchFamily="18" charset="0"/>
                <a:cs typeface="Times New Roman" pitchFamily="18" charset="0"/>
              </a:rPr>
              <a:t>1800-ban visszaköltözik </a:t>
            </a:r>
            <a:r>
              <a:rPr lang="hu-HU" dirty="0" smtClean="0">
                <a:latin typeface="Times New Roman" pitchFamily="18" charset="0"/>
                <a:cs typeface="Times New Roman" pitchFamily="18" charset="0"/>
              </a:rPr>
              <a:t>Debrecenbe. 1804-ben </a:t>
            </a:r>
            <a:r>
              <a:rPr lang="hu-HU" dirty="0">
                <a:latin typeface="Times New Roman" pitchFamily="18" charset="0"/>
                <a:cs typeface="Times New Roman" pitchFamily="18" charset="0"/>
              </a:rPr>
              <a:t>Nagyváradon megbetegedik, 1805 elején halt meg.</a:t>
            </a:r>
          </a:p>
        </p:txBody>
      </p:sp>
      <p:pic>
        <p:nvPicPr>
          <p:cNvPr id="4" name="Kép 3" descr="9e6afaffe8acec233e1881e11a912b21_4.jpg"/>
          <p:cNvPicPr>
            <a:picLocks noChangeAspect="1"/>
          </p:cNvPicPr>
          <p:nvPr/>
        </p:nvPicPr>
        <p:blipFill>
          <a:blip r:embed="rId2" cstate="print"/>
          <a:stretch>
            <a:fillRect/>
          </a:stretch>
        </p:blipFill>
        <p:spPr>
          <a:xfrm>
            <a:off x="4572000" y="2276872"/>
            <a:ext cx="3896470" cy="3896470"/>
          </a:xfrm>
          <a:prstGeom prst="rect">
            <a:avLst/>
          </a:prstGeom>
        </p:spPr>
      </p:pic>
      <p:sp>
        <p:nvSpPr>
          <p:cNvPr id="2" name="Téglalap 1"/>
          <p:cNvSpPr/>
          <p:nvPr/>
        </p:nvSpPr>
        <p:spPr>
          <a:xfrm>
            <a:off x="179512" y="2276872"/>
            <a:ext cx="4248472" cy="3539430"/>
          </a:xfrm>
          <a:prstGeom prst="rect">
            <a:avLst/>
          </a:prstGeom>
        </p:spPr>
        <p:txBody>
          <a:bodyPr wrap="square">
            <a:spAutoFit/>
          </a:bodyPr>
          <a:lstStyle/>
          <a:p>
            <a:pPr algn="just"/>
            <a:r>
              <a:rPr lang="hu-HU" sz="3200" dirty="0" err="1">
                <a:solidFill>
                  <a:srgbClr val="00B050"/>
                </a:solidFill>
              </a:rPr>
              <a:t>Rhédei</a:t>
            </a:r>
            <a:r>
              <a:rPr lang="hu-HU" sz="3200" dirty="0">
                <a:solidFill>
                  <a:srgbClr val="00B050"/>
                </a:solidFill>
              </a:rPr>
              <a:t> Lajosné temetésén szavalta el A lélek halhatatlansága című költeményét </a:t>
            </a:r>
          </a:p>
          <a:p>
            <a:pPr algn="just"/>
            <a:r>
              <a:rPr lang="hu-HU" sz="3200" dirty="0">
                <a:solidFill>
                  <a:srgbClr val="00B050"/>
                </a:solidFill>
              </a:rPr>
              <a:t>„hajadon fővel”, megfázott és súlyos tüdőgyulladást kapott.</a:t>
            </a:r>
          </a:p>
        </p:txBody>
      </p:sp>
    </p:spTree>
    <p:extLst>
      <p:ext uri="{BB962C8B-B14F-4D97-AF65-F5344CB8AC3E}">
        <p14:creationId xmlns:p14="http://schemas.microsoft.com/office/powerpoint/2010/main" val="3329476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3960440"/>
          </a:xfrm>
        </p:spPr>
        <p:txBody>
          <a:bodyPr/>
          <a:lstStyle/>
          <a:p>
            <a:pPr marL="0" indent="0" algn="just">
              <a:buNone/>
            </a:pPr>
            <a:r>
              <a:rPr lang="hu-HU" dirty="0">
                <a:solidFill>
                  <a:srgbClr val="00B050"/>
                </a:solidFill>
                <a:latin typeface="Times New Roman" pitchFamily="18" charset="0"/>
                <a:cs typeface="Times New Roman" pitchFamily="18" charset="0"/>
              </a:rPr>
              <a:t>Kazinczy Ferenc az „Árkádiában éltem én is!” idézetet javasolta a költő sírfeliratául. Árkádia Kazinczynál a "költészet hazáját" jelentette, de a </a:t>
            </a:r>
            <a:r>
              <a:rPr lang="hu-HU" dirty="0" smtClean="0">
                <a:solidFill>
                  <a:srgbClr val="00B050"/>
                </a:solidFill>
                <a:latin typeface="Times New Roman" pitchFamily="18" charset="0"/>
                <a:cs typeface="Times New Roman" pitchFamily="18" charset="0"/>
              </a:rPr>
              <a:t>debreceniek </a:t>
            </a:r>
            <a:r>
              <a:rPr lang="hu-HU" dirty="0">
                <a:solidFill>
                  <a:srgbClr val="00B050"/>
                </a:solidFill>
                <a:latin typeface="Times New Roman" pitchFamily="18" charset="0"/>
                <a:cs typeface="Times New Roman" pitchFamily="18" charset="0"/>
              </a:rPr>
              <a:t>ezt félreértették, azt gondolták, hogy ezzel Kazinczy egy marhalegelőhöz hasonlította Debrecent. A vita az „Árkádia-per” néven híresült el. </a:t>
            </a:r>
          </a:p>
        </p:txBody>
      </p:sp>
      <p:pic>
        <p:nvPicPr>
          <p:cNvPr id="4" name="Kép 3" descr="Nicolas_Poussin_031.jpg"/>
          <p:cNvPicPr>
            <a:picLocks noChangeAspect="1"/>
          </p:cNvPicPr>
          <p:nvPr/>
        </p:nvPicPr>
        <p:blipFill>
          <a:blip r:embed="rId2" cstate="print"/>
          <a:stretch>
            <a:fillRect/>
          </a:stretch>
        </p:blipFill>
        <p:spPr>
          <a:xfrm>
            <a:off x="958610" y="3212975"/>
            <a:ext cx="2234894" cy="3032956"/>
          </a:xfrm>
          <a:prstGeom prst="rect">
            <a:avLst/>
          </a:prstGeom>
        </p:spPr>
      </p:pic>
      <p:pic>
        <p:nvPicPr>
          <p:cNvPr id="5" name="Kép 4" descr="cows-1048_640.jpg"/>
          <p:cNvPicPr>
            <a:picLocks noChangeAspect="1"/>
          </p:cNvPicPr>
          <p:nvPr/>
        </p:nvPicPr>
        <p:blipFill>
          <a:blip r:embed="rId3" cstate="print"/>
          <a:stretch>
            <a:fillRect/>
          </a:stretch>
        </p:blipFill>
        <p:spPr>
          <a:xfrm>
            <a:off x="4616620" y="3140968"/>
            <a:ext cx="2736304" cy="2553211"/>
          </a:xfrm>
          <a:prstGeom prst="rect">
            <a:avLst/>
          </a:prstGeom>
        </p:spPr>
      </p:pic>
      <p:sp>
        <p:nvSpPr>
          <p:cNvPr id="2" name="Téglalap 1"/>
          <p:cNvSpPr/>
          <p:nvPr/>
        </p:nvSpPr>
        <p:spPr>
          <a:xfrm>
            <a:off x="3275856" y="5770387"/>
            <a:ext cx="5868144" cy="1354217"/>
          </a:xfrm>
          <a:prstGeom prst="rect">
            <a:avLst/>
          </a:prstGeom>
        </p:spPr>
        <p:txBody>
          <a:bodyPr wrap="square">
            <a:spAutoFit/>
          </a:bodyPr>
          <a:lstStyle/>
          <a:p>
            <a:r>
              <a:rPr lang="hu-HU" sz="3200" dirty="0" smtClean="0">
                <a:solidFill>
                  <a:srgbClr val="00B050"/>
                </a:solidFill>
              </a:rPr>
              <a:t>Árkádia </a:t>
            </a:r>
            <a:r>
              <a:rPr lang="hu-HU" sz="3200" dirty="0">
                <a:solidFill>
                  <a:srgbClr val="00B050"/>
                </a:solidFill>
              </a:rPr>
              <a:t>Kazinczy és a debreceniek szerint</a:t>
            </a:r>
          </a:p>
          <a:p>
            <a:endParaRPr lang="hu-HU" dirty="0"/>
          </a:p>
        </p:txBody>
      </p:sp>
    </p:spTree>
    <p:extLst>
      <p:ext uri="{BB962C8B-B14F-4D97-AF65-F5344CB8AC3E}">
        <p14:creationId xmlns:p14="http://schemas.microsoft.com/office/powerpoint/2010/main" val="3885793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ctr">
              <a:spcBef>
                <a:spcPts val="0"/>
              </a:spcBef>
              <a:buNone/>
            </a:pPr>
            <a:r>
              <a:rPr lang="pt-BR" sz="3600" b="1" dirty="0">
                <a:latin typeface="Times New Roman" pitchFamily="18" charset="0"/>
                <a:cs typeface="Times New Roman" pitchFamily="18" charset="0"/>
              </a:rPr>
              <a:t> Dorottya vagyis a dámák diadalma a </a:t>
            </a:r>
            <a:r>
              <a:rPr lang="pt-BR" sz="3600" b="1" dirty="0" smtClean="0">
                <a:latin typeface="Times New Roman" pitchFamily="18" charset="0"/>
                <a:cs typeface="Times New Roman" pitchFamily="18" charset="0"/>
              </a:rPr>
              <a:t>fársángon</a:t>
            </a:r>
            <a:endParaRPr lang="hu-HU" sz="3600" b="1" dirty="0" smtClean="0">
              <a:latin typeface="Times New Roman" pitchFamily="18" charset="0"/>
              <a:cs typeface="Times New Roman" pitchFamily="18" charset="0"/>
            </a:endParaRPr>
          </a:p>
          <a:p>
            <a:pPr marL="0" indent="0" algn="ctr">
              <a:spcBef>
                <a:spcPts val="0"/>
              </a:spcBef>
              <a:buNone/>
            </a:pPr>
            <a:endParaRPr lang="hu-HU" sz="3600" b="1" dirty="0" smtClean="0">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572" y="1628800"/>
            <a:ext cx="4941168" cy="4941168"/>
          </a:xfrm>
          <a:prstGeom prst="rect">
            <a:avLst/>
          </a:prstGeom>
        </p:spPr>
      </p:pic>
    </p:spTree>
    <p:extLst>
      <p:ext uri="{BB962C8B-B14F-4D97-AF65-F5344CB8AC3E}">
        <p14:creationId xmlns:p14="http://schemas.microsoft.com/office/powerpoint/2010/main" val="453094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2232248"/>
          </a:xfrm>
        </p:spPr>
        <p:txBody>
          <a:bodyPr/>
          <a:lstStyle/>
          <a:p>
            <a:pPr marL="0" indent="0" algn="just">
              <a:spcBef>
                <a:spcPts val="0"/>
              </a:spcBef>
              <a:buNone/>
            </a:pPr>
            <a:r>
              <a:rPr lang="hu-HU" b="1" u="sng" dirty="0" smtClean="0">
                <a:latin typeface="Times New Roman" pitchFamily="18" charset="0"/>
                <a:cs typeface="Times New Roman" pitchFamily="18" charset="0"/>
              </a:rPr>
              <a:t>Műfaj:</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Mit tudsz az eposz műfajról? Milyen lehet szerinted egy komikus eposz, eposzparódia? </a:t>
            </a:r>
            <a:endParaRPr lang="hu-HU" dirty="0">
              <a:solidFill>
                <a:srgbClr val="00B050"/>
              </a:solidFill>
              <a:latin typeface="Times New Roman" pitchFamily="18" charset="0"/>
              <a:cs typeface="Times New Roman" pitchFamily="18" charset="0"/>
            </a:endParaRPr>
          </a:p>
        </p:txBody>
      </p:sp>
      <p:sp>
        <p:nvSpPr>
          <p:cNvPr id="2" name="Szövegdoboz 1"/>
          <p:cNvSpPr txBox="1"/>
          <p:nvPr/>
        </p:nvSpPr>
        <p:spPr>
          <a:xfrm>
            <a:off x="251520" y="2636912"/>
            <a:ext cx="8640960" cy="2554545"/>
          </a:xfrm>
          <a:prstGeom prst="rect">
            <a:avLst/>
          </a:prstGeom>
          <a:noFill/>
        </p:spPr>
        <p:txBody>
          <a:bodyPr wrap="square" rtlCol="0">
            <a:spAutoFit/>
          </a:bodyPr>
          <a:lstStyle/>
          <a:p>
            <a:pPr algn="just"/>
            <a:r>
              <a:rPr lang="hu-HU" sz="3200" dirty="0" smtClean="0">
                <a:solidFill>
                  <a:srgbClr val="FF0000"/>
                </a:solidFill>
              </a:rPr>
              <a:t>Az eposz formailag és tartalmilag is kötött műfaj, témája egy egész közösség életére kiható nagy esemény. Az eposzparódia is használja az eposzi kellékeket, de sokszor kifigurázza azokat, témája pedig kicsinyes, jelentéktelen esemény.</a:t>
            </a:r>
            <a:endParaRPr lang="hu-HU" sz="3200" dirty="0">
              <a:solidFill>
                <a:srgbClr val="FF0000"/>
              </a:solidFill>
            </a:endParaRPr>
          </a:p>
        </p:txBody>
      </p:sp>
    </p:spTree>
    <p:extLst>
      <p:ext uri="{BB962C8B-B14F-4D97-AF65-F5344CB8AC3E}">
        <p14:creationId xmlns:p14="http://schemas.microsoft.com/office/powerpoint/2010/main" val="260647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b="1" u="sng" dirty="0" smtClean="0">
                <a:latin typeface="Times New Roman" pitchFamily="18" charset="0"/>
                <a:cs typeface="Times New Roman" pitchFamily="18" charset="0"/>
              </a:rPr>
              <a:t>Szerkezet:</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dirty="0" smtClean="0">
                <a:latin typeface="Times New Roman" pitchFamily="18" charset="0"/>
                <a:cs typeface="Times New Roman" pitchFamily="18" charset="0"/>
              </a:rPr>
              <a:t>A mű </a:t>
            </a:r>
            <a:r>
              <a:rPr lang="hu-HU" dirty="0">
                <a:latin typeface="Times New Roman" pitchFamily="18" charset="0"/>
                <a:cs typeface="Times New Roman" pitchFamily="18" charset="0"/>
              </a:rPr>
              <a:t>elöljáró- és </a:t>
            </a:r>
            <a:r>
              <a:rPr lang="hu-HU" dirty="0" smtClean="0">
                <a:latin typeface="Times New Roman" pitchFamily="18" charset="0"/>
                <a:cs typeface="Times New Roman" pitchFamily="18" charset="0"/>
              </a:rPr>
              <a:t>előbeszéddel kezdődik, a cselekményt </a:t>
            </a:r>
            <a:r>
              <a:rPr lang="hu-HU" dirty="0">
                <a:latin typeface="Times New Roman" pitchFamily="18" charset="0"/>
                <a:cs typeface="Times New Roman" pitchFamily="18" charset="0"/>
              </a:rPr>
              <a:t>négy énekre „könyvre” </a:t>
            </a:r>
            <a:r>
              <a:rPr lang="hu-HU" dirty="0" smtClean="0">
                <a:latin typeface="Times New Roman" pitchFamily="18" charset="0"/>
                <a:cs typeface="Times New Roman" pitchFamily="18" charset="0"/>
              </a:rPr>
              <a:t>tagolta a költő, amelyek a négy </a:t>
            </a:r>
            <a:r>
              <a:rPr lang="hu-HU" dirty="0">
                <a:latin typeface="Times New Roman" pitchFamily="18" charset="0"/>
                <a:cs typeface="Times New Roman" pitchFamily="18" charset="0"/>
              </a:rPr>
              <a:t>napszaknak </a:t>
            </a:r>
            <a:r>
              <a:rPr lang="hu-HU" dirty="0" smtClean="0">
                <a:latin typeface="Times New Roman" pitchFamily="18" charset="0"/>
                <a:cs typeface="Times New Roman" pitchFamily="18" charset="0"/>
              </a:rPr>
              <a:t>felelnek meg.  A cselekmény egy nap alatt játszódik.</a:t>
            </a:r>
            <a:endParaRPr lang="hu-HU" dirty="0">
              <a:latin typeface="Times New Roman" pitchFamily="18" charset="0"/>
              <a:cs typeface="Times New Roman" pitchFamily="18" charset="0"/>
            </a:endParaRPr>
          </a:p>
        </p:txBody>
      </p:sp>
    </p:spTree>
    <p:extLst>
      <p:ext uri="{BB962C8B-B14F-4D97-AF65-F5344CB8AC3E}">
        <p14:creationId xmlns:p14="http://schemas.microsoft.com/office/powerpoint/2010/main" val="151330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712968" cy="6480720"/>
          </a:xfrm>
        </p:spPr>
        <p:txBody>
          <a:bodyPr/>
          <a:lstStyle/>
          <a:p>
            <a:pPr marL="0" indent="0" algn="just">
              <a:spcBef>
                <a:spcPts val="0"/>
              </a:spcBef>
              <a:buNone/>
            </a:pPr>
            <a:r>
              <a:rPr lang="hu-HU" b="1" u="sng" dirty="0" smtClean="0">
                <a:latin typeface="Times New Roman" pitchFamily="18" charset="0"/>
                <a:cs typeface="Times New Roman" pitchFamily="18" charset="0"/>
              </a:rPr>
              <a:t>Tartalom:</a:t>
            </a:r>
          </a:p>
          <a:p>
            <a:pPr marL="0" indent="0" algn="just">
              <a:spcBef>
                <a:spcPts val="0"/>
              </a:spcBef>
              <a:buNone/>
            </a:pPr>
            <a:endParaRPr lang="hu-HU" b="1" u="sng" dirty="0">
              <a:latin typeface="Times New Roman" pitchFamily="18" charset="0"/>
              <a:cs typeface="Times New Roman" pitchFamily="18" charset="0"/>
            </a:endParaRPr>
          </a:p>
          <a:p>
            <a:pPr marL="0" indent="0" algn="just">
              <a:spcBef>
                <a:spcPts val="0"/>
              </a:spcBef>
              <a:buNone/>
            </a:pPr>
            <a:r>
              <a:rPr lang="hu-HU" dirty="0">
                <a:latin typeface="Times New Roman" pitchFamily="18" charset="0"/>
                <a:cs typeface="Times New Roman" pitchFamily="18" charset="0"/>
              </a:rPr>
              <a:t>Az első könyv címe: Ebédig. Megérkeznek a résztvevők a farsangi mulatságra. </a:t>
            </a:r>
            <a:r>
              <a:rPr lang="hu-HU" dirty="0" err="1">
                <a:latin typeface="Times New Roman" pitchFamily="18" charset="0"/>
                <a:cs typeface="Times New Roman" pitchFamily="18" charset="0"/>
              </a:rPr>
              <a:t>Carneval</a:t>
            </a:r>
            <a:r>
              <a:rPr lang="hu-HU" dirty="0">
                <a:latin typeface="Times New Roman" pitchFamily="18" charset="0"/>
                <a:cs typeface="Times New Roman" pitchFamily="18" charset="0"/>
              </a:rPr>
              <a:t> nyilvánosan ismerteti a </a:t>
            </a:r>
            <a:r>
              <a:rPr lang="hu-HU" dirty="0" err="1">
                <a:latin typeface="Times New Roman" pitchFamily="18" charset="0"/>
                <a:cs typeface="Times New Roman" pitchFamily="18" charset="0"/>
              </a:rPr>
              <a:t>martikula</a:t>
            </a:r>
            <a:r>
              <a:rPr lang="hu-HU" dirty="0">
                <a:latin typeface="Times New Roman" pitchFamily="18" charset="0"/>
                <a:cs typeface="Times New Roman" pitchFamily="18" charset="0"/>
              </a:rPr>
              <a:t> (anyakönyv) alapján a megjelent hölgyeket, és vörös keresztet ír azok mellé, akik férjezettek vagy menyasszonyok.</a:t>
            </a:r>
          </a:p>
          <a:p>
            <a:pPr marL="0" indent="0" algn="just">
              <a:spcBef>
                <a:spcPts val="0"/>
              </a:spcBef>
              <a:buNone/>
            </a:pPr>
            <a:endParaRPr lang="hu-HU" dirty="0">
              <a:latin typeface="Times New Roman" pitchFamily="18" charset="0"/>
              <a:cs typeface="Times New Roman" pitchFamily="18" charset="0"/>
            </a:endParaRPr>
          </a:p>
        </p:txBody>
      </p:sp>
    </p:spTree>
    <p:extLst>
      <p:ext uri="{BB962C8B-B14F-4D97-AF65-F5344CB8AC3E}">
        <p14:creationId xmlns:p14="http://schemas.microsoft.com/office/powerpoint/2010/main" val="1613340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3384376" cy="6192688"/>
          </a:xfrm>
        </p:spPr>
        <p:txBody>
          <a:bodyPr>
            <a:normAutofit/>
          </a:bodyPr>
          <a:lstStyle/>
          <a:p>
            <a:pPr marL="0" indent="0" algn="just">
              <a:spcBef>
                <a:spcPts val="0"/>
              </a:spcBef>
              <a:buNone/>
            </a:pPr>
            <a:r>
              <a:rPr lang="hu-HU" dirty="0" smtClean="0">
                <a:latin typeface="Times New Roman" pitchFamily="18" charset="0"/>
                <a:cs typeface="Times New Roman" pitchFamily="18" charset="0"/>
              </a:rPr>
              <a:t>A második könyvben </a:t>
            </a:r>
            <a:r>
              <a:rPr lang="hu-HU" dirty="0">
                <a:latin typeface="Times New Roman" pitchFamily="18" charset="0"/>
                <a:cs typeface="Times New Roman" pitchFamily="18" charset="0"/>
              </a:rPr>
              <a:t>(</a:t>
            </a:r>
            <a:r>
              <a:rPr lang="hu-HU" dirty="0" err="1">
                <a:latin typeface="Times New Roman" pitchFamily="18" charset="0"/>
                <a:cs typeface="Times New Roman" pitchFamily="18" charset="0"/>
              </a:rPr>
              <a:t>Estvélig</a:t>
            </a:r>
            <a:r>
              <a:rPr lang="hu-HU" dirty="0">
                <a:latin typeface="Times New Roman" pitchFamily="18" charset="0"/>
                <a:cs typeface="Times New Roman" pitchFamily="18" charset="0"/>
              </a:rPr>
              <a:t>)  Dorottyát kigúnyolják, mert egyszer sem kelt el, amiért bosszút forral. Áldozatot mutat </a:t>
            </a:r>
            <a:r>
              <a:rPr lang="hu-HU">
                <a:latin typeface="Times New Roman" pitchFamily="18" charset="0"/>
                <a:cs typeface="Times New Roman" pitchFamily="18" charset="0"/>
              </a:rPr>
              <a:t>be </a:t>
            </a:r>
            <a:r>
              <a:rPr lang="hu-HU" smtClean="0">
                <a:latin typeface="Times New Roman" pitchFamily="18" charset="0"/>
                <a:cs typeface="Times New Roman" pitchFamily="18" charset="0"/>
              </a:rPr>
              <a:t>Ámornak, </a:t>
            </a:r>
            <a:r>
              <a:rPr lang="hu-HU" dirty="0">
                <a:latin typeface="Times New Roman" pitchFamily="18" charset="0"/>
                <a:cs typeface="Times New Roman" pitchFamily="18" charset="0"/>
              </a:rPr>
              <a:t>és egy férfit kér.</a:t>
            </a: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980728"/>
            <a:ext cx="5055302" cy="5055302"/>
          </a:xfrm>
          <a:prstGeom prst="rect">
            <a:avLst/>
          </a:prstGeom>
        </p:spPr>
      </p:pic>
    </p:spTree>
    <p:extLst>
      <p:ext uri="{BB962C8B-B14F-4D97-AF65-F5344CB8AC3E}">
        <p14:creationId xmlns:p14="http://schemas.microsoft.com/office/powerpoint/2010/main" val="13076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i="1" dirty="0" smtClean="0">
                <a:solidFill>
                  <a:srgbClr val="00B050"/>
                </a:solidFill>
                <a:latin typeface="Times New Roman" pitchFamily="18" charset="0"/>
                <a:cs typeface="Times New Roman" pitchFamily="18" charset="0"/>
              </a:rPr>
              <a:t>„Ez </a:t>
            </a:r>
            <a:r>
              <a:rPr lang="hu-HU" i="1" dirty="0">
                <a:solidFill>
                  <a:srgbClr val="00B050"/>
                </a:solidFill>
                <a:latin typeface="Times New Roman" pitchFamily="18" charset="0"/>
                <a:cs typeface="Times New Roman" pitchFamily="18" charset="0"/>
              </a:rPr>
              <a:t>a szegény félnemes-kispolgár fiú korának egyik legműveltebb embere volt; kevés és szenvedésgazdag éveit olvasással </a:t>
            </a:r>
            <a:r>
              <a:rPr lang="hu-HU" i="1" dirty="0" smtClean="0">
                <a:solidFill>
                  <a:srgbClr val="00B050"/>
                </a:solidFill>
                <a:latin typeface="Times New Roman" pitchFamily="18" charset="0"/>
                <a:cs typeface="Times New Roman" pitchFamily="18" charset="0"/>
              </a:rPr>
              <a:t>töltötte [...] </a:t>
            </a:r>
            <a:r>
              <a:rPr lang="hu-HU" i="1" dirty="0">
                <a:solidFill>
                  <a:srgbClr val="00B050"/>
                </a:solidFill>
                <a:latin typeface="Times New Roman" pitchFamily="18" charset="0"/>
                <a:cs typeface="Times New Roman" pitchFamily="18" charset="0"/>
              </a:rPr>
              <a:t>Rendkívül kiterjedt, de teljesen tájékozatlan olvasottsága által be volt ágyazva az irodalmi </a:t>
            </a:r>
            <a:r>
              <a:rPr lang="hu-HU" i="1" dirty="0" err="1">
                <a:solidFill>
                  <a:srgbClr val="00B050"/>
                </a:solidFill>
                <a:latin typeface="Times New Roman" pitchFamily="18" charset="0"/>
                <a:cs typeface="Times New Roman" pitchFamily="18" charset="0"/>
              </a:rPr>
              <a:t>multba</a:t>
            </a:r>
            <a:r>
              <a:rPr lang="hu-HU" i="1" dirty="0">
                <a:solidFill>
                  <a:srgbClr val="00B050"/>
                </a:solidFill>
                <a:latin typeface="Times New Roman" pitchFamily="18" charset="0"/>
                <a:cs typeface="Times New Roman" pitchFamily="18" charset="0"/>
              </a:rPr>
              <a:t>, a barokba és rokokóba; ezek elevenek voltak számára, nem tudta, hogy vannak elavult dolgok is, és amikor verset írt, ott folytatta, ahol könyvei abbahagyták</a:t>
            </a:r>
            <a:r>
              <a:rPr lang="hu-HU" i="1" dirty="0" smtClean="0">
                <a:solidFill>
                  <a:srgbClr val="00B050"/>
                </a:solidFill>
                <a:latin typeface="Times New Roman" pitchFamily="18" charset="0"/>
                <a:cs typeface="Times New Roman" pitchFamily="18" charset="0"/>
              </a:rPr>
              <a:t>.”*</a:t>
            </a:r>
            <a:endParaRPr lang="hu-HU" i="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2736304"/>
          </a:xfrm>
        </p:spPr>
        <p:txBody>
          <a:bodyPr>
            <a:normAutofit lnSpcReduction="10000"/>
          </a:bodyPr>
          <a:lstStyle/>
          <a:p>
            <a:pPr marL="0" indent="0" algn="just">
              <a:spcBef>
                <a:spcPts val="0"/>
              </a:spcBef>
              <a:buNone/>
            </a:pPr>
            <a:r>
              <a:rPr lang="hu-HU" dirty="0">
                <a:latin typeface="Times New Roman" pitchFamily="18" charset="0"/>
                <a:cs typeface="Times New Roman" pitchFamily="18" charset="0"/>
              </a:rPr>
              <a:t>A harmadik </a:t>
            </a:r>
            <a:r>
              <a:rPr lang="hu-HU" dirty="0" smtClean="0">
                <a:latin typeface="Times New Roman" pitchFamily="18" charset="0"/>
                <a:cs typeface="Times New Roman" pitchFamily="18" charset="0"/>
              </a:rPr>
              <a:t>könyvben (éjfélig) </a:t>
            </a:r>
            <a:r>
              <a:rPr lang="hu-HU" dirty="0">
                <a:latin typeface="Times New Roman" pitchFamily="18" charset="0"/>
                <a:cs typeface="Times New Roman" pitchFamily="18" charset="0"/>
              </a:rPr>
              <a:t>Dorottya megszervezi a bosszút, a többi hölggyel szövetkezve csatába indulnak az ifjak ellen, akiknek vezetője </a:t>
            </a:r>
            <a:r>
              <a:rPr lang="hu-HU" dirty="0" err="1">
                <a:latin typeface="Times New Roman" pitchFamily="18" charset="0"/>
                <a:cs typeface="Times New Roman" pitchFamily="18" charset="0"/>
              </a:rPr>
              <a:t>Opor</a:t>
            </a:r>
            <a:r>
              <a:rPr lang="hu-HU" dirty="0">
                <a:latin typeface="Times New Roman" pitchFamily="18" charset="0"/>
                <a:cs typeface="Times New Roman" pitchFamily="18" charset="0"/>
              </a:rPr>
              <a:t>. Itt az enumeráció (seregszemle, eposzi kellék) során humorosan bemutatja a dámák testi adottságait</a:t>
            </a:r>
            <a:r>
              <a:rPr lang="hu-HU" dirty="0" smtClean="0">
                <a:latin typeface="Times New Roman" pitchFamily="18" charset="0"/>
                <a:cs typeface="Times New Roman" pitchFamily="18" charset="0"/>
              </a:rPr>
              <a:t>.</a:t>
            </a:r>
            <a:endParaRPr lang="hu-HU" dirty="0">
              <a:latin typeface="Times New Roman" pitchFamily="18" charset="0"/>
              <a:cs typeface="Times New Roman" pitchFamily="18" charset="0"/>
            </a:endParaRPr>
          </a:p>
        </p:txBody>
      </p:sp>
      <p:sp>
        <p:nvSpPr>
          <p:cNvPr id="2" name="Téglalap 1"/>
          <p:cNvSpPr/>
          <p:nvPr/>
        </p:nvSpPr>
        <p:spPr>
          <a:xfrm>
            <a:off x="179512" y="3284984"/>
            <a:ext cx="5688632" cy="2677656"/>
          </a:xfrm>
          <a:prstGeom prst="rect">
            <a:avLst/>
          </a:prstGeom>
        </p:spPr>
        <p:txBody>
          <a:bodyPr wrap="square">
            <a:spAutoFit/>
          </a:bodyPr>
          <a:lstStyle/>
          <a:p>
            <a:r>
              <a:rPr lang="hu-HU" sz="2400" dirty="0">
                <a:solidFill>
                  <a:srgbClr val="00B050"/>
                </a:solidFill>
              </a:rPr>
              <a:t>Mi a kívánsága a dámaseregnek.</a:t>
            </a:r>
          </a:p>
          <a:p>
            <a:r>
              <a:rPr lang="hu-HU" sz="2400" dirty="0">
                <a:solidFill>
                  <a:srgbClr val="00B050"/>
                </a:solidFill>
              </a:rPr>
              <a:t>Rebeka </a:t>
            </a:r>
            <a:r>
              <a:rPr lang="hu-HU" sz="2400" dirty="0" err="1">
                <a:solidFill>
                  <a:srgbClr val="00B050"/>
                </a:solidFill>
              </a:rPr>
              <a:t>vala</a:t>
            </a:r>
            <a:r>
              <a:rPr lang="hu-HU" sz="2400" dirty="0">
                <a:solidFill>
                  <a:srgbClr val="00B050"/>
                </a:solidFill>
              </a:rPr>
              <a:t> ez, a tisztes Rebeka,</a:t>
            </a:r>
          </a:p>
          <a:p>
            <a:r>
              <a:rPr lang="hu-HU" sz="2400" dirty="0">
                <a:solidFill>
                  <a:srgbClr val="00B050"/>
                </a:solidFill>
              </a:rPr>
              <a:t>Kinek ősz a haja, görbe a dereka,</a:t>
            </a:r>
          </a:p>
          <a:p>
            <a:r>
              <a:rPr lang="hu-HU" sz="2400" dirty="0">
                <a:solidFill>
                  <a:srgbClr val="00B050"/>
                </a:solidFill>
              </a:rPr>
              <a:t>Ki hajdan magának, most pedig másoknak,</a:t>
            </a:r>
          </a:p>
          <a:p>
            <a:r>
              <a:rPr lang="hu-HU" sz="2400" dirty="0">
                <a:solidFill>
                  <a:srgbClr val="00B050"/>
                </a:solidFill>
              </a:rPr>
              <a:t>Sok próbán általment kerítője soknak.</a:t>
            </a:r>
          </a:p>
          <a:p>
            <a:r>
              <a:rPr lang="hu-HU" sz="2400" dirty="0" err="1">
                <a:solidFill>
                  <a:srgbClr val="00B050"/>
                </a:solidFill>
              </a:rPr>
              <a:t>Ékesenszólóbb</a:t>
            </a:r>
            <a:r>
              <a:rPr lang="hu-HU" sz="2400" dirty="0">
                <a:solidFill>
                  <a:srgbClr val="00B050"/>
                </a:solidFill>
              </a:rPr>
              <a:t> ő, mint </a:t>
            </a:r>
            <a:r>
              <a:rPr lang="hu-HU" sz="2400" dirty="0" err="1">
                <a:solidFill>
                  <a:srgbClr val="00B050"/>
                </a:solidFill>
              </a:rPr>
              <a:t>akármelly</a:t>
            </a:r>
            <a:r>
              <a:rPr lang="hu-HU" sz="2400" dirty="0">
                <a:solidFill>
                  <a:srgbClr val="00B050"/>
                </a:solidFill>
              </a:rPr>
              <a:t> kofa,</a:t>
            </a:r>
          </a:p>
          <a:p>
            <a:r>
              <a:rPr lang="hu-HU" sz="2400" dirty="0">
                <a:solidFill>
                  <a:srgbClr val="00B050"/>
                </a:solidFill>
              </a:rPr>
              <a:t>Meg is van edződve orcáján a pofa. </a:t>
            </a:r>
          </a:p>
        </p:txBody>
      </p:sp>
    </p:spTree>
    <p:extLst>
      <p:ext uri="{BB962C8B-B14F-4D97-AF65-F5344CB8AC3E}">
        <p14:creationId xmlns:p14="http://schemas.microsoft.com/office/powerpoint/2010/main" val="2259574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normAutofit/>
          </a:bodyPr>
          <a:lstStyle/>
          <a:p>
            <a:pPr marL="0" indent="0" algn="just">
              <a:spcBef>
                <a:spcPts val="0"/>
              </a:spcBef>
              <a:buNone/>
            </a:pPr>
            <a:r>
              <a:rPr lang="hu-HU" sz="2800" dirty="0">
                <a:solidFill>
                  <a:srgbClr val="00B050"/>
                </a:solidFill>
                <a:latin typeface="Times New Roman" pitchFamily="18" charset="0"/>
                <a:cs typeface="Times New Roman" pitchFamily="18" charset="0"/>
              </a:rPr>
              <a:t>Egy erős négyszegű corpust </a:t>
            </a:r>
            <a:r>
              <a:rPr lang="hu-HU" sz="2800" dirty="0" err="1">
                <a:solidFill>
                  <a:srgbClr val="00B050"/>
                </a:solidFill>
                <a:latin typeface="Times New Roman" pitchFamily="18" charset="0"/>
                <a:cs typeface="Times New Roman" pitchFamily="18" charset="0"/>
              </a:rPr>
              <a:t>formálának</a:t>
            </a:r>
            <a:r>
              <a:rPr lang="hu-HU" sz="2800" dirty="0">
                <a:solidFill>
                  <a:srgbClr val="00B050"/>
                </a:solidFill>
                <a:latin typeface="Times New Roman" pitchFamily="18" charset="0"/>
                <a:cs typeface="Times New Roman" pitchFamily="18" charset="0"/>
              </a:rPr>
              <a:t>;</a:t>
            </a:r>
          </a:p>
          <a:p>
            <a:pPr marL="0" indent="0" algn="just">
              <a:spcBef>
                <a:spcPts val="0"/>
              </a:spcBef>
              <a:buNone/>
            </a:pPr>
            <a:r>
              <a:rPr lang="hu-HU" sz="2800" dirty="0">
                <a:solidFill>
                  <a:srgbClr val="00B050"/>
                </a:solidFill>
                <a:latin typeface="Times New Roman" pitchFamily="18" charset="0"/>
                <a:cs typeface="Times New Roman" pitchFamily="18" charset="0"/>
              </a:rPr>
              <a:t>Akik legaggottabb leányok </a:t>
            </a:r>
            <a:r>
              <a:rPr lang="hu-HU" sz="2800" dirty="0" err="1">
                <a:solidFill>
                  <a:srgbClr val="00B050"/>
                </a:solidFill>
                <a:latin typeface="Times New Roman" pitchFamily="18" charset="0"/>
                <a:cs typeface="Times New Roman" pitchFamily="18" charset="0"/>
              </a:rPr>
              <a:t>valának</a:t>
            </a:r>
            <a:r>
              <a:rPr lang="hu-HU" sz="2800" dirty="0">
                <a:solidFill>
                  <a:srgbClr val="00B050"/>
                </a:solidFill>
                <a:latin typeface="Times New Roman" pitchFamily="18" charset="0"/>
                <a:cs typeface="Times New Roman" pitchFamily="18" charset="0"/>
              </a:rPr>
              <a:t>.</a:t>
            </a:r>
          </a:p>
          <a:p>
            <a:pPr marL="0" indent="0" algn="just">
              <a:spcBef>
                <a:spcPts val="0"/>
              </a:spcBef>
              <a:buNone/>
            </a:pPr>
            <a:r>
              <a:rPr lang="hu-HU" sz="2800" dirty="0">
                <a:solidFill>
                  <a:srgbClr val="00B050"/>
                </a:solidFill>
                <a:latin typeface="Times New Roman" pitchFamily="18" charset="0"/>
                <a:cs typeface="Times New Roman" pitchFamily="18" charset="0"/>
              </a:rPr>
              <a:t>A sereg derekát ez a népség tette:</a:t>
            </a:r>
          </a:p>
          <a:p>
            <a:pPr marL="0" indent="0" algn="just">
              <a:spcBef>
                <a:spcPts val="0"/>
              </a:spcBef>
              <a:buNone/>
            </a:pPr>
            <a:r>
              <a:rPr lang="hu-HU" sz="2800" dirty="0">
                <a:solidFill>
                  <a:srgbClr val="00B050"/>
                </a:solidFill>
                <a:latin typeface="Times New Roman" pitchFamily="18" charset="0"/>
                <a:cs typeface="Times New Roman" pitchFamily="18" charset="0"/>
              </a:rPr>
              <a:t>Kommandóba őket Adelgunda vette.</a:t>
            </a:r>
          </a:p>
          <a:p>
            <a:pPr marL="0" indent="0" algn="just">
              <a:spcBef>
                <a:spcPts val="0"/>
              </a:spcBef>
              <a:buNone/>
            </a:pPr>
            <a:r>
              <a:rPr lang="hu-HU" sz="2800" dirty="0">
                <a:solidFill>
                  <a:srgbClr val="00B050"/>
                </a:solidFill>
                <a:latin typeface="Times New Roman" pitchFamily="18" charset="0"/>
                <a:cs typeface="Times New Roman" pitchFamily="18" charset="0"/>
              </a:rPr>
              <a:t>A két szárnyán álltak, mintegy könnyebb truppban</a:t>
            </a:r>
          </a:p>
          <a:p>
            <a:pPr marL="0" indent="0" algn="just">
              <a:spcBef>
                <a:spcPts val="0"/>
              </a:spcBef>
              <a:buNone/>
            </a:pPr>
            <a:r>
              <a:rPr lang="hu-HU" sz="2800" dirty="0">
                <a:solidFill>
                  <a:srgbClr val="00B050"/>
                </a:solidFill>
                <a:latin typeface="Times New Roman" pitchFamily="18" charset="0"/>
                <a:cs typeface="Times New Roman" pitchFamily="18" charset="0"/>
              </a:rPr>
              <a:t>A fiatal </a:t>
            </a:r>
            <a:r>
              <a:rPr lang="hu-HU" sz="2800" dirty="0" err="1">
                <a:solidFill>
                  <a:srgbClr val="00B050"/>
                </a:solidFill>
                <a:latin typeface="Times New Roman" pitchFamily="18" charset="0"/>
                <a:cs typeface="Times New Roman" pitchFamily="18" charset="0"/>
              </a:rPr>
              <a:t>szűzek</a:t>
            </a:r>
            <a:r>
              <a:rPr lang="hu-HU" sz="2800" dirty="0">
                <a:solidFill>
                  <a:srgbClr val="00B050"/>
                </a:solidFill>
                <a:latin typeface="Times New Roman" pitchFamily="18" charset="0"/>
                <a:cs typeface="Times New Roman" pitchFamily="18" charset="0"/>
              </a:rPr>
              <a:t> felkötött </a:t>
            </a:r>
            <a:r>
              <a:rPr lang="hu-HU" sz="2800" dirty="0" err="1">
                <a:solidFill>
                  <a:srgbClr val="00B050"/>
                </a:solidFill>
                <a:latin typeface="Times New Roman" pitchFamily="18" charset="0"/>
                <a:cs typeface="Times New Roman" pitchFamily="18" charset="0"/>
              </a:rPr>
              <a:t>szalupban</a:t>
            </a:r>
            <a:r>
              <a:rPr lang="hu-HU" sz="2800" dirty="0">
                <a:solidFill>
                  <a:srgbClr val="00B050"/>
                </a:solidFill>
                <a:latin typeface="Times New Roman" pitchFamily="18" charset="0"/>
                <a:cs typeface="Times New Roman" pitchFamily="18" charset="0"/>
              </a:rPr>
              <a:t>:</a:t>
            </a:r>
          </a:p>
          <a:p>
            <a:pPr marL="0" indent="0" algn="just">
              <a:spcBef>
                <a:spcPts val="0"/>
              </a:spcBef>
              <a:buNone/>
            </a:pPr>
            <a:r>
              <a:rPr lang="hu-HU" sz="2800" dirty="0">
                <a:solidFill>
                  <a:srgbClr val="00B050"/>
                </a:solidFill>
                <a:latin typeface="Times New Roman" pitchFamily="18" charset="0"/>
                <a:cs typeface="Times New Roman" pitchFamily="18" charset="0"/>
              </a:rPr>
              <a:t>E gyönyörű népet, vezérelte elől</a:t>
            </a:r>
          </a:p>
          <a:p>
            <a:pPr marL="0" indent="0" algn="just">
              <a:spcBef>
                <a:spcPts val="0"/>
              </a:spcBef>
              <a:buNone/>
            </a:pPr>
            <a:r>
              <a:rPr lang="hu-HU" sz="2800" dirty="0" err="1">
                <a:solidFill>
                  <a:srgbClr val="00B050"/>
                </a:solidFill>
                <a:latin typeface="Times New Roman" pitchFamily="18" charset="0"/>
                <a:cs typeface="Times New Roman" pitchFamily="18" charset="0"/>
              </a:rPr>
              <a:t>Magdalena</a:t>
            </a:r>
            <a:r>
              <a:rPr lang="hu-HU" sz="2800" dirty="0">
                <a:solidFill>
                  <a:srgbClr val="00B050"/>
                </a:solidFill>
                <a:latin typeface="Times New Roman" pitchFamily="18" charset="0"/>
                <a:cs typeface="Times New Roman" pitchFamily="18" charset="0"/>
              </a:rPr>
              <a:t> a bal, Márta a jobb felől.</a:t>
            </a:r>
          </a:p>
          <a:p>
            <a:pPr marL="0" indent="0" algn="just">
              <a:spcBef>
                <a:spcPts val="0"/>
              </a:spcBef>
              <a:buNone/>
            </a:pPr>
            <a:r>
              <a:rPr lang="hu-HU" sz="2800" dirty="0" err="1">
                <a:solidFill>
                  <a:srgbClr val="00B050"/>
                </a:solidFill>
                <a:latin typeface="Times New Roman" pitchFamily="18" charset="0"/>
                <a:cs typeface="Times New Roman" pitchFamily="18" charset="0"/>
              </a:rPr>
              <a:t>Hátúl</a:t>
            </a:r>
            <a:r>
              <a:rPr lang="hu-HU" sz="2800" dirty="0">
                <a:solidFill>
                  <a:srgbClr val="00B050"/>
                </a:solidFill>
                <a:latin typeface="Times New Roman" pitchFamily="18" charset="0"/>
                <a:cs typeface="Times New Roman" pitchFamily="18" charset="0"/>
              </a:rPr>
              <a:t> a vasasok nehezebb osztálya</a:t>
            </a:r>
          </a:p>
          <a:p>
            <a:pPr marL="0" indent="0" algn="just">
              <a:spcBef>
                <a:spcPts val="0"/>
              </a:spcBef>
              <a:buNone/>
            </a:pPr>
            <a:r>
              <a:rPr lang="hu-HU" sz="2800" dirty="0">
                <a:solidFill>
                  <a:srgbClr val="00B050"/>
                </a:solidFill>
                <a:latin typeface="Times New Roman" pitchFamily="18" charset="0"/>
                <a:cs typeface="Times New Roman" pitchFamily="18" charset="0"/>
              </a:rPr>
              <a:t>Az özvegyasszonyok seregét formálja.</a:t>
            </a:r>
          </a:p>
          <a:p>
            <a:pPr marL="0" indent="0" algn="just">
              <a:spcBef>
                <a:spcPts val="0"/>
              </a:spcBef>
              <a:buNone/>
            </a:pPr>
            <a:r>
              <a:rPr lang="hu-HU" sz="2800" dirty="0">
                <a:solidFill>
                  <a:srgbClr val="00B050"/>
                </a:solidFill>
                <a:latin typeface="Times New Roman" pitchFamily="18" charset="0"/>
                <a:cs typeface="Times New Roman" pitchFamily="18" charset="0"/>
              </a:rPr>
              <a:t>Lassú, de kemény nép: </a:t>
            </a:r>
            <a:r>
              <a:rPr lang="hu-HU" sz="2800" dirty="0" err="1">
                <a:solidFill>
                  <a:srgbClr val="00B050"/>
                </a:solidFill>
                <a:latin typeface="Times New Roman" pitchFamily="18" charset="0"/>
                <a:cs typeface="Times New Roman" pitchFamily="18" charset="0"/>
              </a:rPr>
              <a:t>reservaként</a:t>
            </a:r>
            <a:r>
              <a:rPr lang="hu-HU" sz="2800" dirty="0">
                <a:solidFill>
                  <a:srgbClr val="00B050"/>
                </a:solidFill>
                <a:latin typeface="Times New Roman" pitchFamily="18" charset="0"/>
                <a:cs typeface="Times New Roman" pitchFamily="18" charset="0"/>
              </a:rPr>
              <a:t> </a:t>
            </a:r>
            <a:r>
              <a:rPr lang="hu-HU" sz="2800" dirty="0" err="1">
                <a:solidFill>
                  <a:srgbClr val="00B050"/>
                </a:solidFill>
                <a:latin typeface="Times New Roman" pitchFamily="18" charset="0"/>
                <a:cs typeface="Times New Roman" pitchFamily="18" charset="0"/>
              </a:rPr>
              <a:t>vagynak</a:t>
            </a:r>
            <a:r>
              <a:rPr lang="hu-HU" sz="2800" dirty="0">
                <a:solidFill>
                  <a:srgbClr val="00B050"/>
                </a:solidFill>
                <a:latin typeface="Times New Roman" pitchFamily="18" charset="0"/>
                <a:cs typeface="Times New Roman" pitchFamily="18" charset="0"/>
              </a:rPr>
              <a:t>;</a:t>
            </a:r>
          </a:p>
          <a:p>
            <a:pPr marL="0" indent="0" algn="just">
              <a:spcBef>
                <a:spcPts val="0"/>
              </a:spcBef>
              <a:buNone/>
            </a:pPr>
            <a:r>
              <a:rPr lang="hu-HU" sz="2800" dirty="0">
                <a:solidFill>
                  <a:srgbClr val="00B050"/>
                </a:solidFill>
                <a:latin typeface="Times New Roman" pitchFamily="18" charset="0"/>
                <a:cs typeface="Times New Roman" pitchFamily="18" charset="0"/>
              </a:rPr>
              <a:t>Orsolyát tisztelik vezérlő hadnagynak.</a:t>
            </a:r>
          </a:p>
        </p:txBody>
      </p:sp>
    </p:spTree>
    <p:extLst>
      <p:ext uri="{BB962C8B-B14F-4D97-AF65-F5344CB8AC3E}">
        <p14:creationId xmlns:p14="http://schemas.microsoft.com/office/powerpoint/2010/main" val="4919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A csatában megszorongatott ifjak cselt eszelnek ki, </a:t>
            </a:r>
            <a:r>
              <a:rPr lang="hu-HU" dirty="0" err="1">
                <a:latin typeface="Times New Roman" pitchFamily="18" charset="0"/>
                <a:cs typeface="Times New Roman" pitchFamily="18" charset="0"/>
              </a:rPr>
              <a:t>Opor</a:t>
            </a:r>
            <a:r>
              <a:rPr lang="hu-HU" dirty="0">
                <a:latin typeface="Times New Roman" pitchFamily="18" charset="0"/>
                <a:cs typeface="Times New Roman" pitchFamily="18" charset="0"/>
              </a:rPr>
              <a:t> megígéri a dámáknak, hogy feleségül veszi azt a vénkisasszonyt, aki először megcsókolja. Az asszonysereg felbomlik.</a:t>
            </a:r>
          </a:p>
        </p:txBody>
      </p:sp>
    </p:spTree>
    <p:extLst>
      <p:ext uri="{BB962C8B-B14F-4D97-AF65-F5344CB8AC3E}">
        <p14:creationId xmlns:p14="http://schemas.microsoft.com/office/powerpoint/2010/main" val="392953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4104456" cy="6480720"/>
          </a:xfrm>
        </p:spPr>
        <p:txBody>
          <a:bodyPr/>
          <a:lstStyle/>
          <a:p>
            <a:pPr marL="0" indent="0" algn="just">
              <a:spcBef>
                <a:spcPts val="0"/>
              </a:spcBef>
              <a:buNone/>
            </a:pPr>
            <a:r>
              <a:rPr lang="hu-HU" dirty="0">
                <a:latin typeface="Times New Roman" pitchFamily="18" charset="0"/>
                <a:cs typeface="Times New Roman" pitchFamily="18" charset="0"/>
              </a:rPr>
              <a:t>A negyedik könyvben (Hajnalig) A </a:t>
            </a:r>
            <a:r>
              <a:rPr lang="hu-HU" dirty="0" err="1">
                <a:latin typeface="Times New Roman" pitchFamily="18" charset="0"/>
                <a:cs typeface="Times New Roman" pitchFamily="18" charset="0"/>
              </a:rPr>
              <a:t>dámár</a:t>
            </a:r>
            <a:r>
              <a:rPr lang="hu-HU" dirty="0">
                <a:latin typeface="Times New Roman" pitchFamily="18" charset="0"/>
                <a:cs typeface="Times New Roman" pitchFamily="18" charset="0"/>
              </a:rPr>
              <a:t> rájönnek, hogy az ifjak rászedték őket, de a mű csodás elemmel (deus ex machina) ér véget, </a:t>
            </a:r>
            <a:r>
              <a:rPr lang="hu-HU" dirty="0" err="1">
                <a:latin typeface="Times New Roman" pitchFamily="18" charset="0"/>
                <a:cs typeface="Times New Roman" pitchFamily="18" charset="0"/>
              </a:rPr>
              <a:t>Cythere</a:t>
            </a:r>
            <a:r>
              <a:rPr lang="hu-HU" dirty="0">
                <a:latin typeface="Times New Roman" pitchFamily="18" charset="0"/>
                <a:cs typeface="Times New Roman" pitchFamily="18" charset="0"/>
              </a:rPr>
              <a:t> (Vénusz) a szerelem istennője jelenik meg, majd Thalia a széppé varázsolja Dorottyát, aki hozzámegy </a:t>
            </a:r>
            <a:r>
              <a:rPr lang="hu-HU" dirty="0" err="1">
                <a:latin typeface="Times New Roman" pitchFamily="18" charset="0"/>
                <a:cs typeface="Times New Roman" pitchFamily="18" charset="0"/>
              </a:rPr>
              <a:t>Oporhoz</a:t>
            </a:r>
            <a:r>
              <a:rPr lang="hu-HU" dirty="0">
                <a:latin typeface="Times New Roman" pitchFamily="18" charset="0"/>
                <a:cs typeface="Times New Roman" pitchFamily="18" charset="0"/>
              </a:rPr>
              <a:t>.</a:t>
            </a: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836712"/>
            <a:ext cx="4752528" cy="4752528"/>
          </a:xfrm>
          <a:prstGeom prst="rect">
            <a:avLst/>
          </a:prstGeom>
        </p:spPr>
      </p:pic>
    </p:spTree>
    <p:extLst>
      <p:ext uri="{BB962C8B-B14F-4D97-AF65-F5344CB8AC3E}">
        <p14:creationId xmlns:p14="http://schemas.microsoft.com/office/powerpoint/2010/main" val="2781395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712968" cy="6480720"/>
          </a:xfrm>
        </p:spPr>
        <p:txBody>
          <a:bodyPr/>
          <a:lstStyle/>
          <a:p>
            <a:pPr marL="0" indent="0" algn="just">
              <a:spcBef>
                <a:spcPts val="0"/>
              </a:spcBef>
              <a:buNone/>
            </a:pPr>
            <a:r>
              <a:rPr lang="hu-HU" dirty="0" smtClean="0">
                <a:solidFill>
                  <a:srgbClr val="00B050"/>
                </a:solidFill>
                <a:latin typeface="Times New Roman" pitchFamily="18" charset="0"/>
                <a:cs typeface="Times New Roman" pitchFamily="18" charset="0"/>
              </a:rPr>
              <a:t>Csokonai Vitéz Mihály nemcsak a népies hangnem és nyelvezet tekintetében volt Petőfi Sándor előképe, de hozzá hasonlóan ő is ír vígeposz A helység kalapácsa címmel.</a:t>
            </a:r>
            <a:endParaRPr lang="hu-HU" dirty="0">
              <a:solidFill>
                <a:srgbClr val="00B050"/>
              </a:solidFill>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492896"/>
            <a:ext cx="5682208" cy="3906518"/>
          </a:xfrm>
          <a:prstGeom prst="rect">
            <a:avLst/>
          </a:prstGeom>
        </p:spPr>
      </p:pic>
    </p:spTree>
    <p:extLst>
      <p:ext uri="{BB962C8B-B14F-4D97-AF65-F5344CB8AC3E}">
        <p14:creationId xmlns:p14="http://schemas.microsoft.com/office/powerpoint/2010/main" val="3092869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ctr">
              <a:spcBef>
                <a:spcPts val="0"/>
              </a:spcBef>
              <a:buNone/>
            </a:pPr>
            <a:r>
              <a:rPr lang="hu-HU" b="1" u="sng" dirty="0">
                <a:latin typeface="Times New Roman" pitchFamily="18" charset="0"/>
                <a:cs typeface="Times New Roman" pitchFamily="18" charset="0"/>
              </a:rPr>
              <a:t>Csokonai Vitéz Mihály művei</a:t>
            </a:r>
          </a:p>
          <a:p>
            <a:pPr marL="0" indent="0" algn="just">
              <a:spcBef>
                <a:spcPts val="0"/>
              </a:spcBef>
              <a:buNone/>
            </a:pPr>
            <a:endParaRPr lang="hu-HU" dirty="0" smtClean="0">
              <a:latin typeface="Times New Roman" pitchFamily="18" charset="0"/>
              <a:cs typeface="Times New Roman" pitchFamily="18" charset="0"/>
            </a:endParaRPr>
          </a:p>
          <a:p>
            <a:pPr marL="0" indent="0" algn="ctr">
              <a:spcBef>
                <a:spcPts val="0"/>
              </a:spcBef>
              <a:buNone/>
            </a:pPr>
            <a:r>
              <a:rPr lang="hu-HU" sz="3600" b="1" dirty="0" smtClean="0">
                <a:latin typeface="Times New Roman" pitchFamily="18" charset="0"/>
                <a:cs typeface="Times New Roman" pitchFamily="18" charset="0"/>
              </a:rPr>
              <a:t>A boldogság</a:t>
            </a:r>
            <a:endParaRPr lang="hu-HU" sz="3600" b="1" dirty="0">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7" y="2132856"/>
            <a:ext cx="6720747" cy="4320480"/>
          </a:xfrm>
          <a:prstGeom prst="rect">
            <a:avLst/>
          </a:prstGeom>
        </p:spPr>
      </p:pic>
    </p:spTree>
    <p:extLst>
      <p:ext uri="{BB962C8B-B14F-4D97-AF65-F5344CB8AC3E}">
        <p14:creationId xmlns:p14="http://schemas.microsoft.com/office/powerpoint/2010/main" val="107029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b="1" u="sng" dirty="0">
                <a:latin typeface="Times New Roman" pitchFamily="18" charset="0"/>
                <a:cs typeface="Times New Roman" pitchFamily="18" charset="0"/>
              </a:rPr>
              <a:t>M</a:t>
            </a:r>
            <a:r>
              <a:rPr lang="hu-HU" b="1" u="sng" dirty="0" smtClean="0">
                <a:latin typeface="Times New Roman" pitchFamily="18" charset="0"/>
                <a:cs typeface="Times New Roman" pitchFamily="18" charset="0"/>
              </a:rPr>
              <a:t>űfaj</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a:solidFill>
                  <a:srgbClr val="FF0000"/>
                </a:solidFill>
                <a:latin typeface="Times New Roman" pitchFamily="18" charset="0"/>
                <a:cs typeface="Times New Roman" pitchFamily="18" charset="0"/>
              </a:rPr>
              <a:t>A mű az </a:t>
            </a:r>
            <a:r>
              <a:rPr lang="hu-HU" dirty="0" err="1">
                <a:solidFill>
                  <a:srgbClr val="FF0000"/>
                </a:solidFill>
                <a:latin typeface="Times New Roman" pitchFamily="18" charset="0"/>
                <a:cs typeface="Times New Roman" pitchFamily="18" charset="0"/>
              </a:rPr>
              <a:t>Anakreoni</a:t>
            </a:r>
            <a:r>
              <a:rPr lang="hu-HU" dirty="0">
                <a:solidFill>
                  <a:srgbClr val="FF0000"/>
                </a:solidFill>
                <a:latin typeface="Times New Roman" pitchFamily="18" charset="0"/>
                <a:cs typeface="Times New Roman" pitchFamily="18" charset="0"/>
              </a:rPr>
              <a:t> dalok című verseskötetben jelent meg, melyet az ókori görög dalköltő, Anakreón modorában alkotott. A dal erős zeneiségű lírai műfaj, hangulata egységes, lírai én érzéseit, hangulatát írja le.  Szerkezete egyszerű, világos, könnyen áttekinthető.</a:t>
            </a:r>
          </a:p>
        </p:txBody>
      </p:sp>
    </p:spTree>
    <p:extLst>
      <p:ext uri="{BB962C8B-B14F-4D97-AF65-F5344CB8AC3E}">
        <p14:creationId xmlns:p14="http://schemas.microsoft.com/office/powerpoint/2010/main" val="2815066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b="1" u="sng" dirty="0" smtClean="0">
                <a:latin typeface="Times New Roman" pitchFamily="18" charset="0"/>
                <a:cs typeface="Times New Roman" pitchFamily="18" charset="0"/>
              </a:rPr>
              <a:t>Cím</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smtClean="0">
                <a:latin typeface="Times New Roman" pitchFamily="18" charset="0"/>
                <a:cs typeface="Times New Roman" pitchFamily="18" charset="0"/>
              </a:rPr>
              <a:t>A mű címe egy elvont fogalom, a lírai én egy boldog pillanatot akar megörökíteni a versben.</a:t>
            </a:r>
          </a:p>
          <a:p>
            <a:pPr marL="0" indent="0" algn="just">
              <a:spcBef>
                <a:spcPts val="0"/>
              </a:spcBef>
              <a:buNone/>
            </a:pP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348880"/>
            <a:ext cx="5688632" cy="3789504"/>
          </a:xfrm>
          <a:prstGeom prst="rect">
            <a:avLst/>
          </a:prstGeom>
        </p:spPr>
      </p:pic>
    </p:spTree>
    <p:extLst>
      <p:ext uri="{BB962C8B-B14F-4D97-AF65-F5344CB8AC3E}">
        <p14:creationId xmlns:p14="http://schemas.microsoft.com/office/powerpoint/2010/main" val="3517163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46102"/>
            <a:ext cx="4464496" cy="1084475"/>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4" name="Téglalap 3"/>
          <p:cNvSpPr/>
          <p:nvPr/>
        </p:nvSpPr>
        <p:spPr>
          <a:xfrm>
            <a:off x="4211960" y="353916"/>
            <a:ext cx="4464495" cy="1077218"/>
          </a:xfrm>
          <a:prstGeom prst="rect">
            <a:avLst/>
          </a:prstGeom>
        </p:spPr>
        <p:txBody>
          <a:bodyPr wrap="square">
            <a:spAutoFit/>
          </a:bodyPr>
          <a:lstStyle/>
          <a:p>
            <a:r>
              <a:rPr lang="hu-HU" sz="3200" b="1" dirty="0">
                <a:solidFill>
                  <a:srgbClr val="00B050"/>
                </a:solidFill>
              </a:rPr>
              <a:t>Mit tudsz elmondani </a:t>
            </a:r>
            <a:r>
              <a:rPr lang="hu-HU" sz="3200" b="1" dirty="0" smtClean="0">
                <a:solidFill>
                  <a:srgbClr val="00B050"/>
                </a:solidFill>
              </a:rPr>
              <a:t>a mű verseléséről? </a:t>
            </a:r>
            <a:endParaRPr lang="hu-HU" sz="3200" b="1" dirty="0">
              <a:solidFill>
                <a:srgbClr val="00B050"/>
              </a:solidFill>
            </a:endParaRPr>
          </a:p>
        </p:txBody>
      </p:sp>
      <p:sp>
        <p:nvSpPr>
          <p:cNvPr id="5" name="Téglalap 4"/>
          <p:cNvSpPr/>
          <p:nvPr/>
        </p:nvSpPr>
        <p:spPr>
          <a:xfrm>
            <a:off x="4211960" y="1746264"/>
            <a:ext cx="4824536" cy="3539430"/>
          </a:xfrm>
          <a:prstGeom prst="rect">
            <a:avLst/>
          </a:prstGeom>
        </p:spPr>
        <p:txBody>
          <a:bodyPr wrap="square">
            <a:spAutoFit/>
          </a:bodyPr>
          <a:lstStyle/>
          <a:p>
            <a:pPr algn="just"/>
            <a:r>
              <a:rPr lang="hu-HU" sz="3200" dirty="0" smtClean="0"/>
              <a:t>A vers 7 szótagos sorokból áll, uralkodó verslába a jambus (U-), negyedfeles jambusnak is nevezik. Az ilyen sorokat anakreóni sornak nevezzük.</a:t>
            </a:r>
          </a:p>
          <a:p>
            <a:pPr algn="just"/>
            <a:endParaRPr lang="hu-HU" sz="3200" dirty="0">
              <a:solidFill>
                <a:srgbClr val="FF0000"/>
              </a:solidFill>
            </a:endParaRPr>
          </a:p>
        </p:txBody>
      </p:sp>
      <p:sp>
        <p:nvSpPr>
          <p:cNvPr id="6" name="Szövegdoboz 5"/>
          <p:cNvSpPr txBox="1"/>
          <p:nvPr/>
        </p:nvSpPr>
        <p:spPr>
          <a:xfrm>
            <a:off x="179512" y="62031"/>
            <a:ext cx="4752528" cy="584775"/>
          </a:xfrm>
          <a:prstGeom prst="rect">
            <a:avLst/>
          </a:prstGeom>
          <a:noFill/>
        </p:spPr>
        <p:txBody>
          <a:bodyPr wrap="square" rtlCol="0">
            <a:spAutoFit/>
          </a:bodyPr>
          <a:lstStyle/>
          <a:p>
            <a:r>
              <a:rPr lang="hu-HU" sz="3200" b="1" u="sng" dirty="0" smtClean="0"/>
              <a:t>Verselés</a:t>
            </a:r>
            <a:endParaRPr lang="hu-HU" sz="3200" b="1" u="sng" dirty="0"/>
          </a:p>
        </p:txBody>
      </p:sp>
      <p:sp>
        <p:nvSpPr>
          <p:cNvPr id="7" name="Téglalap 6"/>
          <p:cNvSpPr/>
          <p:nvPr/>
        </p:nvSpPr>
        <p:spPr>
          <a:xfrm>
            <a:off x="187305" y="730877"/>
            <a:ext cx="3952647" cy="5909310"/>
          </a:xfrm>
          <a:prstGeom prst="rect">
            <a:avLst/>
          </a:prstGeom>
        </p:spPr>
        <p:txBody>
          <a:bodyPr wrap="square">
            <a:spAutoFit/>
          </a:bodyPr>
          <a:lstStyle/>
          <a:p>
            <a:r>
              <a:rPr lang="hu-HU" sz="2000" dirty="0">
                <a:solidFill>
                  <a:srgbClr val="00B050"/>
                </a:solidFill>
              </a:rPr>
              <a:t>Most jázminos lugasban,</a:t>
            </a:r>
          </a:p>
          <a:p>
            <a:r>
              <a:rPr lang="hu-HU" sz="2000" dirty="0">
                <a:solidFill>
                  <a:srgbClr val="00B050"/>
                </a:solidFill>
              </a:rPr>
              <a:t>E nyári hűvös estvén,</a:t>
            </a:r>
          </a:p>
          <a:p>
            <a:r>
              <a:rPr lang="hu-HU" sz="2000" dirty="0">
                <a:solidFill>
                  <a:srgbClr val="00B050"/>
                </a:solidFill>
              </a:rPr>
              <a:t>Lillámmal </a:t>
            </a:r>
            <a:r>
              <a:rPr lang="hu-HU" sz="2000" dirty="0" err="1">
                <a:solidFill>
                  <a:srgbClr val="00B050"/>
                </a:solidFill>
              </a:rPr>
              <a:t>űlök</a:t>
            </a:r>
            <a:r>
              <a:rPr lang="hu-HU" sz="2000" dirty="0">
                <a:solidFill>
                  <a:srgbClr val="00B050"/>
                </a:solidFill>
              </a:rPr>
              <a:t> együtt:</a:t>
            </a:r>
          </a:p>
          <a:p>
            <a:r>
              <a:rPr lang="hu-HU" sz="2000" dirty="0">
                <a:solidFill>
                  <a:srgbClr val="00B050"/>
                </a:solidFill>
              </a:rPr>
              <a:t>Lillám velem danolgat</a:t>
            </a:r>
          </a:p>
          <a:p>
            <a:r>
              <a:rPr lang="hu-HU" sz="2000" dirty="0">
                <a:solidFill>
                  <a:srgbClr val="00B050"/>
                </a:solidFill>
              </a:rPr>
              <a:t>És </a:t>
            </a:r>
            <a:r>
              <a:rPr lang="hu-HU" sz="2000" dirty="0" err="1">
                <a:solidFill>
                  <a:srgbClr val="00B050"/>
                </a:solidFill>
              </a:rPr>
              <a:t>csókolódva</a:t>
            </a:r>
            <a:r>
              <a:rPr lang="hu-HU" sz="2000" dirty="0">
                <a:solidFill>
                  <a:srgbClr val="00B050"/>
                </a:solidFill>
              </a:rPr>
              <a:t> tréfál,</a:t>
            </a:r>
          </a:p>
          <a:p>
            <a:r>
              <a:rPr lang="hu-HU" sz="2000" dirty="0">
                <a:solidFill>
                  <a:srgbClr val="00B050"/>
                </a:solidFill>
              </a:rPr>
              <a:t>Míg barna szép hajával</a:t>
            </a:r>
          </a:p>
          <a:p>
            <a:r>
              <a:rPr lang="hu-HU" sz="2000" dirty="0" err="1">
                <a:solidFill>
                  <a:srgbClr val="00B050"/>
                </a:solidFill>
              </a:rPr>
              <a:t>Zefir</a:t>
            </a:r>
            <a:r>
              <a:rPr lang="hu-HU" sz="2000" dirty="0">
                <a:solidFill>
                  <a:srgbClr val="00B050"/>
                </a:solidFill>
              </a:rPr>
              <a:t> susogva játszik.</a:t>
            </a:r>
          </a:p>
          <a:p>
            <a:r>
              <a:rPr lang="hu-HU" sz="2000" dirty="0">
                <a:solidFill>
                  <a:srgbClr val="00B050"/>
                </a:solidFill>
              </a:rPr>
              <a:t> </a:t>
            </a:r>
          </a:p>
          <a:p>
            <a:r>
              <a:rPr lang="hu-HU" sz="2000" dirty="0">
                <a:solidFill>
                  <a:srgbClr val="00B050"/>
                </a:solidFill>
              </a:rPr>
              <a:t>Itt egy üveg borocskát</a:t>
            </a:r>
          </a:p>
          <a:p>
            <a:r>
              <a:rPr lang="hu-HU" sz="2000" dirty="0">
                <a:solidFill>
                  <a:srgbClr val="00B050"/>
                </a:solidFill>
              </a:rPr>
              <a:t>A </a:t>
            </a:r>
            <a:r>
              <a:rPr lang="hu-HU" sz="2000" dirty="0" err="1">
                <a:solidFill>
                  <a:srgbClr val="00B050"/>
                </a:solidFill>
              </a:rPr>
              <a:t>zőld</a:t>
            </a:r>
            <a:r>
              <a:rPr lang="hu-HU" sz="2000" dirty="0">
                <a:solidFill>
                  <a:srgbClr val="00B050"/>
                </a:solidFill>
              </a:rPr>
              <a:t> gyepágyra tettem</a:t>
            </a:r>
          </a:p>
          <a:p>
            <a:r>
              <a:rPr lang="hu-HU" sz="2000" dirty="0">
                <a:solidFill>
                  <a:srgbClr val="00B050"/>
                </a:solidFill>
              </a:rPr>
              <a:t>És gyenge rózsaszállal</a:t>
            </a:r>
          </a:p>
          <a:p>
            <a:r>
              <a:rPr lang="hu-HU" sz="2000" dirty="0">
                <a:solidFill>
                  <a:srgbClr val="00B050"/>
                </a:solidFill>
              </a:rPr>
              <a:t>Száját be is csináltam,</a:t>
            </a:r>
          </a:p>
          <a:p>
            <a:r>
              <a:rPr lang="hu-HU" sz="2000" dirty="0">
                <a:solidFill>
                  <a:srgbClr val="00B050"/>
                </a:solidFill>
              </a:rPr>
              <a:t>Amott </a:t>
            </a:r>
            <a:r>
              <a:rPr lang="hu-HU" sz="2000" dirty="0" err="1">
                <a:solidFill>
                  <a:srgbClr val="00B050"/>
                </a:solidFill>
              </a:rPr>
              <a:t>Anakreonnak</a:t>
            </a:r>
            <a:endParaRPr lang="hu-HU" sz="2000" dirty="0">
              <a:solidFill>
                <a:srgbClr val="00B050"/>
              </a:solidFill>
            </a:endParaRPr>
          </a:p>
          <a:p>
            <a:r>
              <a:rPr lang="hu-HU" sz="2000" dirty="0">
                <a:solidFill>
                  <a:srgbClr val="00B050"/>
                </a:solidFill>
              </a:rPr>
              <a:t>Kellő danái vannak</a:t>
            </a:r>
          </a:p>
          <a:p>
            <a:r>
              <a:rPr lang="hu-HU" sz="2000" dirty="0">
                <a:solidFill>
                  <a:srgbClr val="00B050"/>
                </a:solidFill>
              </a:rPr>
              <a:t>Kaskámba friss eperrel.</a:t>
            </a:r>
          </a:p>
          <a:p>
            <a:r>
              <a:rPr lang="hu-HU" sz="2000" dirty="0">
                <a:solidFill>
                  <a:srgbClr val="00B050"/>
                </a:solidFill>
              </a:rPr>
              <a:t> </a:t>
            </a:r>
          </a:p>
          <a:p>
            <a:r>
              <a:rPr lang="hu-HU" sz="2000" dirty="0">
                <a:solidFill>
                  <a:srgbClr val="00B050"/>
                </a:solidFill>
              </a:rPr>
              <a:t>Egy </a:t>
            </a:r>
            <a:r>
              <a:rPr lang="hu-HU" sz="2000" dirty="0" err="1">
                <a:solidFill>
                  <a:srgbClr val="00B050"/>
                </a:solidFill>
              </a:rPr>
              <a:t>öszveséggel</a:t>
            </a:r>
            <a:r>
              <a:rPr lang="hu-HU" sz="2000" dirty="0">
                <a:solidFill>
                  <a:srgbClr val="00B050"/>
                </a:solidFill>
              </a:rPr>
              <a:t> </a:t>
            </a:r>
            <a:r>
              <a:rPr lang="hu-HU" sz="2000" dirty="0" err="1">
                <a:solidFill>
                  <a:srgbClr val="00B050"/>
                </a:solidFill>
              </a:rPr>
              <a:t>íly</a:t>
            </a:r>
            <a:r>
              <a:rPr lang="hu-HU" sz="2000" dirty="0">
                <a:solidFill>
                  <a:srgbClr val="00B050"/>
                </a:solidFill>
              </a:rPr>
              <a:t> sok</a:t>
            </a:r>
          </a:p>
          <a:p>
            <a:r>
              <a:rPr lang="hu-HU" sz="2000" dirty="0">
                <a:solidFill>
                  <a:srgbClr val="00B050"/>
                </a:solidFill>
              </a:rPr>
              <a:t>Gyönyörűt, becsest ki látott?</a:t>
            </a:r>
          </a:p>
          <a:p>
            <a:r>
              <a:rPr lang="hu-HU" sz="2000" dirty="0">
                <a:solidFill>
                  <a:srgbClr val="00B050"/>
                </a:solidFill>
              </a:rPr>
              <a:t>S ki boldogabb Vitéznél?</a:t>
            </a:r>
          </a:p>
        </p:txBody>
      </p:sp>
    </p:spTree>
    <p:extLst>
      <p:ext uri="{BB962C8B-B14F-4D97-AF65-F5344CB8AC3E}">
        <p14:creationId xmlns:p14="http://schemas.microsoft.com/office/powerpoint/2010/main" val="3482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46102"/>
            <a:ext cx="4464496" cy="1084475"/>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4" name="Téglalap 3"/>
          <p:cNvSpPr/>
          <p:nvPr/>
        </p:nvSpPr>
        <p:spPr>
          <a:xfrm>
            <a:off x="4211960" y="353916"/>
            <a:ext cx="4464495" cy="1077218"/>
          </a:xfrm>
          <a:prstGeom prst="rect">
            <a:avLst/>
          </a:prstGeom>
        </p:spPr>
        <p:txBody>
          <a:bodyPr wrap="square">
            <a:spAutoFit/>
          </a:bodyPr>
          <a:lstStyle/>
          <a:p>
            <a:r>
              <a:rPr lang="hu-HU" sz="3200" b="1" dirty="0" smtClean="0">
                <a:solidFill>
                  <a:srgbClr val="00B050"/>
                </a:solidFill>
              </a:rPr>
              <a:t>Hány szerkezeti egységre tagolható a mű? </a:t>
            </a:r>
            <a:endParaRPr lang="hu-HU" sz="3200" b="1" dirty="0">
              <a:solidFill>
                <a:srgbClr val="00B050"/>
              </a:solidFill>
            </a:endParaRPr>
          </a:p>
        </p:txBody>
      </p:sp>
      <p:sp>
        <p:nvSpPr>
          <p:cNvPr id="5" name="Téglalap 4"/>
          <p:cNvSpPr/>
          <p:nvPr/>
        </p:nvSpPr>
        <p:spPr>
          <a:xfrm>
            <a:off x="3851920" y="1638948"/>
            <a:ext cx="5112568" cy="4031873"/>
          </a:xfrm>
          <a:prstGeom prst="rect">
            <a:avLst/>
          </a:prstGeom>
        </p:spPr>
        <p:txBody>
          <a:bodyPr wrap="square">
            <a:spAutoFit/>
          </a:bodyPr>
          <a:lstStyle/>
          <a:p>
            <a:pPr algn="just"/>
            <a:r>
              <a:rPr lang="hu-HU" sz="3200" dirty="0"/>
              <a:t> A három egységből álló költemény két részre tagolódik: az első egységet a két hétsoros versszak </a:t>
            </a:r>
            <a:r>
              <a:rPr lang="hu-HU" sz="3200" dirty="0" smtClean="0"/>
              <a:t>leírást tartalmaz, </a:t>
            </a:r>
            <a:r>
              <a:rPr lang="hu-HU" sz="3200" dirty="0"/>
              <a:t>míg </a:t>
            </a:r>
            <a:r>
              <a:rPr lang="hu-HU" sz="3200" dirty="0" smtClean="0"/>
              <a:t>az utolsó három soros versszak tanulságot a tanulságot fogalmazza meg.</a:t>
            </a:r>
            <a:endParaRPr lang="hu-HU" sz="3200" dirty="0">
              <a:solidFill>
                <a:srgbClr val="FF0000"/>
              </a:solidFill>
            </a:endParaRPr>
          </a:p>
        </p:txBody>
      </p:sp>
      <p:sp>
        <p:nvSpPr>
          <p:cNvPr id="6" name="Szövegdoboz 5"/>
          <p:cNvSpPr txBox="1"/>
          <p:nvPr/>
        </p:nvSpPr>
        <p:spPr>
          <a:xfrm>
            <a:off x="179512" y="62031"/>
            <a:ext cx="4752528" cy="584775"/>
          </a:xfrm>
          <a:prstGeom prst="rect">
            <a:avLst/>
          </a:prstGeom>
          <a:noFill/>
        </p:spPr>
        <p:txBody>
          <a:bodyPr wrap="square" rtlCol="0">
            <a:spAutoFit/>
          </a:bodyPr>
          <a:lstStyle/>
          <a:p>
            <a:r>
              <a:rPr lang="hu-HU" sz="3200" b="1" u="sng" dirty="0" smtClean="0"/>
              <a:t>Szerkezet</a:t>
            </a:r>
            <a:endParaRPr lang="hu-HU" sz="3200" b="1" u="sng" dirty="0"/>
          </a:p>
        </p:txBody>
      </p:sp>
      <p:sp>
        <p:nvSpPr>
          <p:cNvPr id="7" name="Téglalap 6"/>
          <p:cNvSpPr/>
          <p:nvPr/>
        </p:nvSpPr>
        <p:spPr>
          <a:xfrm>
            <a:off x="187305" y="730877"/>
            <a:ext cx="3952647" cy="5909310"/>
          </a:xfrm>
          <a:prstGeom prst="rect">
            <a:avLst/>
          </a:prstGeom>
        </p:spPr>
        <p:txBody>
          <a:bodyPr wrap="square">
            <a:spAutoFit/>
          </a:bodyPr>
          <a:lstStyle/>
          <a:p>
            <a:r>
              <a:rPr lang="hu-HU" sz="2000" dirty="0">
                <a:solidFill>
                  <a:srgbClr val="00B050"/>
                </a:solidFill>
              </a:rPr>
              <a:t>Most jázminos lugasban,</a:t>
            </a:r>
          </a:p>
          <a:p>
            <a:r>
              <a:rPr lang="hu-HU" sz="2000" dirty="0">
                <a:solidFill>
                  <a:srgbClr val="00B050"/>
                </a:solidFill>
              </a:rPr>
              <a:t>E nyári hűvös estvén,</a:t>
            </a:r>
          </a:p>
          <a:p>
            <a:r>
              <a:rPr lang="hu-HU" sz="2000" dirty="0">
                <a:solidFill>
                  <a:srgbClr val="00B050"/>
                </a:solidFill>
              </a:rPr>
              <a:t>Lillámmal </a:t>
            </a:r>
            <a:r>
              <a:rPr lang="hu-HU" sz="2000" dirty="0" err="1">
                <a:solidFill>
                  <a:srgbClr val="00B050"/>
                </a:solidFill>
              </a:rPr>
              <a:t>űlök</a:t>
            </a:r>
            <a:r>
              <a:rPr lang="hu-HU" sz="2000" dirty="0">
                <a:solidFill>
                  <a:srgbClr val="00B050"/>
                </a:solidFill>
              </a:rPr>
              <a:t> együtt:</a:t>
            </a:r>
          </a:p>
          <a:p>
            <a:r>
              <a:rPr lang="hu-HU" sz="2000" dirty="0">
                <a:solidFill>
                  <a:srgbClr val="00B050"/>
                </a:solidFill>
              </a:rPr>
              <a:t>Lillám velem danolgat</a:t>
            </a:r>
          </a:p>
          <a:p>
            <a:r>
              <a:rPr lang="hu-HU" sz="2000" dirty="0">
                <a:solidFill>
                  <a:srgbClr val="00B050"/>
                </a:solidFill>
              </a:rPr>
              <a:t>És </a:t>
            </a:r>
            <a:r>
              <a:rPr lang="hu-HU" sz="2000" dirty="0" err="1">
                <a:solidFill>
                  <a:srgbClr val="00B050"/>
                </a:solidFill>
              </a:rPr>
              <a:t>csókolódva</a:t>
            </a:r>
            <a:r>
              <a:rPr lang="hu-HU" sz="2000" dirty="0">
                <a:solidFill>
                  <a:srgbClr val="00B050"/>
                </a:solidFill>
              </a:rPr>
              <a:t> tréfál,</a:t>
            </a:r>
          </a:p>
          <a:p>
            <a:r>
              <a:rPr lang="hu-HU" sz="2000" dirty="0">
                <a:solidFill>
                  <a:srgbClr val="00B050"/>
                </a:solidFill>
              </a:rPr>
              <a:t>Míg barna szép hajával</a:t>
            </a:r>
          </a:p>
          <a:p>
            <a:r>
              <a:rPr lang="hu-HU" sz="2000" dirty="0" err="1">
                <a:solidFill>
                  <a:srgbClr val="00B050"/>
                </a:solidFill>
              </a:rPr>
              <a:t>Zefir</a:t>
            </a:r>
            <a:r>
              <a:rPr lang="hu-HU" sz="2000" dirty="0">
                <a:solidFill>
                  <a:srgbClr val="00B050"/>
                </a:solidFill>
              </a:rPr>
              <a:t> susogva játszik.</a:t>
            </a:r>
          </a:p>
          <a:p>
            <a:r>
              <a:rPr lang="hu-HU" sz="2000" dirty="0">
                <a:solidFill>
                  <a:srgbClr val="00B050"/>
                </a:solidFill>
              </a:rPr>
              <a:t> </a:t>
            </a:r>
          </a:p>
          <a:p>
            <a:r>
              <a:rPr lang="hu-HU" sz="2000" dirty="0">
                <a:solidFill>
                  <a:srgbClr val="00B050"/>
                </a:solidFill>
              </a:rPr>
              <a:t>Itt egy üveg borocskát</a:t>
            </a:r>
          </a:p>
          <a:p>
            <a:r>
              <a:rPr lang="hu-HU" sz="2000" dirty="0">
                <a:solidFill>
                  <a:srgbClr val="00B050"/>
                </a:solidFill>
              </a:rPr>
              <a:t>A </a:t>
            </a:r>
            <a:r>
              <a:rPr lang="hu-HU" sz="2000" dirty="0" err="1">
                <a:solidFill>
                  <a:srgbClr val="00B050"/>
                </a:solidFill>
              </a:rPr>
              <a:t>zőld</a:t>
            </a:r>
            <a:r>
              <a:rPr lang="hu-HU" sz="2000" dirty="0">
                <a:solidFill>
                  <a:srgbClr val="00B050"/>
                </a:solidFill>
              </a:rPr>
              <a:t> gyepágyra tettem</a:t>
            </a:r>
          </a:p>
          <a:p>
            <a:r>
              <a:rPr lang="hu-HU" sz="2000" dirty="0">
                <a:solidFill>
                  <a:srgbClr val="00B050"/>
                </a:solidFill>
              </a:rPr>
              <a:t>És gyenge rózsaszállal</a:t>
            </a:r>
          </a:p>
          <a:p>
            <a:r>
              <a:rPr lang="hu-HU" sz="2000" dirty="0">
                <a:solidFill>
                  <a:srgbClr val="00B050"/>
                </a:solidFill>
              </a:rPr>
              <a:t>Száját be is csináltam,</a:t>
            </a:r>
          </a:p>
          <a:p>
            <a:r>
              <a:rPr lang="hu-HU" sz="2000" dirty="0">
                <a:solidFill>
                  <a:srgbClr val="00B050"/>
                </a:solidFill>
              </a:rPr>
              <a:t>Amott </a:t>
            </a:r>
            <a:r>
              <a:rPr lang="hu-HU" sz="2000" dirty="0" err="1">
                <a:solidFill>
                  <a:srgbClr val="00B050"/>
                </a:solidFill>
              </a:rPr>
              <a:t>Anakreonnak</a:t>
            </a:r>
            <a:endParaRPr lang="hu-HU" sz="2000" dirty="0">
              <a:solidFill>
                <a:srgbClr val="00B050"/>
              </a:solidFill>
            </a:endParaRPr>
          </a:p>
          <a:p>
            <a:r>
              <a:rPr lang="hu-HU" sz="2000" dirty="0">
                <a:solidFill>
                  <a:srgbClr val="00B050"/>
                </a:solidFill>
              </a:rPr>
              <a:t>Kellő danái vannak</a:t>
            </a:r>
          </a:p>
          <a:p>
            <a:r>
              <a:rPr lang="hu-HU" sz="2000" dirty="0">
                <a:solidFill>
                  <a:srgbClr val="00B050"/>
                </a:solidFill>
              </a:rPr>
              <a:t>Kaskámba friss eperrel.</a:t>
            </a:r>
          </a:p>
          <a:p>
            <a:r>
              <a:rPr lang="hu-HU" sz="2000" dirty="0">
                <a:solidFill>
                  <a:srgbClr val="00B050"/>
                </a:solidFill>
              </a:rPr>
              <a:t> </a:t>
            </a:r>
          </a:p>
          <a:p>
            <a:r>
              <a:rPr lang="hu-HU" sz="2000" dirty="0">
                <a:solidFill>
                  <a:srgbClr val="00B050"/>
                </a:solidFill>
              </a:rPr>
              <a:t>Egy </a:t>
            </a:r>
            <a:r>
              <a:rPr lang="hu-HU" sz="2000" dirty="0" err="1">
                <a:solidFill>
                  <a:srgbClr val="00B050"/>
                </a:solidFill>
              </a:rPr>
              <a:t>öszveséggel</a:t>
            </a:r>
            <a:r>
              <a:rPr lang="hu-HU" sz="2000" dirty="0">
                <a:solidFill>
                  <a:srgbClr val="00B050"/>
                </a:solidFill>
              </a:rPr>
              <a:t> </a:t>
            </a:r>
            <a:r>
              <a:rPr lang="hu-HU" sz="2000" dirty="0" err="1">
                <a:solidFill>
                  <a:srgbClr val="00B050"/>
                </a:solidFill>
              </a:rPr>
              <a:t>íly</a:t>
            </a:r>
            <a:r>
              <a:rPr lang="hu-HU" sz="2000" dirty="0">
                <a:solidFill>
                  <a:srgbClr val="00B050"/>
                </a:solidFill>
              </a:rPr>
              <a:t> sok</a:t>
            </a:r>
          </a:p>
          <a:p>
            <a:r>
              <a:rPr lang="hu-HU" sz="2000" dirty="0">
                <a:solidFill>
                  <a:srgbClr val="00B050"/>
                </a:solidFill>
              </a:rPr>
              <a:t>Gyönyörűt, becsest ki látott?</a:t>
            </a:r>
          </a:p>
          <a:p>
            <a:r>
              <a:rPr lang="hu-HU" sz="2000" dirty="0">
                <a:solidFill>
                  <a:srgbClr val="00B050"/>
                </a:solidFill>
              </a:rPr>
              <a:t>S ki boldogabb Vitéznél?</a:t>
            </a:r>
          </a:p>
        </p:txBody>
      </p:sp>
    </p:spTree>
    <p:extLst>
      <p:ext uri="{BB962C8B-B14F-4D97-AF65-F5344CB8AC3E}">
        <p14:creationId xmlns:p14="http://schemas.microsoft.com/office/powerpoint/2010/main" val="134892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b="1" u="sng" dirty="0" smtClean="0">
                <a:latin typeface="Times New Roman" pitchFamily="18" charset="0"/>
                <a:cs typeface="Times New Roman" pitchFamily="18" charset="0"/>
              </a:rPr>
              <a:t>Csokonai Vitéz Mihály élete</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dirty="0" smtClean="0">
                <a:latin typeface="Times New Roman" pitchFamily="18" charset="0"/>
                <a:cs typeface="Times New Roman" pitchFamily="18" charset="0"/>
              </a:rPr>
              <a:t>Csokonai </a:t>
            </a:r>
            <a:r>
              <a:rPr lang="hu-HU" dirty="0">
                <a:latin typeface="Times New Roman" pitchFamily="18" charset="0"/>
                <a:cs typeface="Times New Roman" pitchFamily="18" charset="0"/>
              </a:rPr>
              <a:t>Vitéz Mihály 1773-ban született </a:t>
            </a:r>
            <a:r>
              <a:rPr lang="hu-HU" dirty="0" smtClean="0">
                <a:latin typeface="Times New Roman" pitchFamily="18" charset="0"/>
                <a:cs typeface="Times New Roman" pitchFamily="18" charset="0"/>
              </a:rPr>
              <a:t>Debrecenben</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a:solidFill>
                  <a:srgbClr val="00B050"/>
                </a:solidFill>
                <a:latin typeface="Times New Roman" pitchFamily="18" charset="0"/>
                <a:cs typeface="Times New Roman" pitchFamily="18" charset="0"/>
              </a:rPr>
              <a:t>Debrecen ekkor az ország legnagyobb városa, az 1770-es években 30 000 lakosa </a:t>
            </a:r>
            <a:r>
              <a:rPr lang="hu-HU" dirty="0" smtClean="0">
                <a:solidFill>
                  <a:srgbClr val="00B050"/>
                </a:solidFill>
                <a:latin typeface="Times New Roman" pitchFamily="18" charset="0"/>
                <a:cs typeface="Times New Roman" pitchFamily="18" charset="0"/>
              </a:rPr>
              <a:t>van.</a:t>
            </a:r>
            <a:endParaRPr lang="hu-HU" dirty="0">
              <a:solidFill>
                <a:srgbClr val="00B050"/>
              </a:solidFill>
              <a:latin typeface="Times New Roman" pitchFamily="18" charset="0"/>
              <a:cs typeface="Times New Roman" pitchFamily="18" charset="0"/>
            </a:endParaRPr>
          </a:p>
        </p:txBody>
      </p:sp>
      <p:pic>
        <p:nvPicPr>
          <p:cNvPr id="4" name="Kép 3" descr="Debrecen_református_kollégium_régi.jpg"/>
          <p:cNvPicPr>
            <a:picLocks noChangeAspect="1"/>
          </p:cNvPicPr>
          <p:nvPr/>
        </p:nvPicPr>
        <p:blipFill>
          <a:blip r:embed="rId2" cstate="print"/>
          <a:stretch>
            <a:fillRect/>
          </a:stretch>
        </p:blipFill>
        <p:spPr>
          <a:xfrm>
            <a:off x="396335" y="3933056"/>
            <a:ext cx="4248472" cy="2380039"/>
          </a:xfrm>
          <a:prstGeom prst="rect">
            <a:avLst/>
          </a:prstGeom>
        </p:spPr>
      </p:pic>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539" y="4509120"/>
            <a:ext cx="4291236" cy="2298876"/>
          </a:xfrm>
          <a:prstGeom prst="rect">
            <a:avLst/>
          </a:prstGeom>
        </p:spPr>
      </p:pic>
    </p:spTree>
    <p:extLst>
      <p:ext uri="{BB962C8B-B14F-4D97-AF65-F5344CB8AC3E}">
        <p14:creationId xmlns:p14="http://schemas.microsoft.com/office/powerpoint/2010/main" val="1605012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46102"/>
            <a:ext cx="4464496" cy="1084475"/>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4" name="Téglalap 3"/>
          <p:cNvSpPr/>
          <p:nvPr/>
        </p:nvSpPr>
        <p:spPr>
          <a:xfrm>
            <a:off x="4211960" y="353916"/>
            <a:ext cx="4464495" cy="1077218"/>
          </a:xfrm>
          <a:prstGeom prst="rect">
            <a:avLst/>
          </a:prstGeom>
        </p:spPr>
        <p:txBody>
          <a:bodyPr wrap="square">
            <a:spAutoFit/>
          </a:bodyPr>
          <a:lstStyle/>
          <a:p>
            <a:r>
              <a:rPr lang="hu-HU" sz="3200" b="1" dirty="0" smtClean="0">
                <a:solidFill>
                  <a:srgbClr val="00B050"/>
                </a:solidFill>
              </a:rPr>
              <a:t>Hogyan írja le a boldog pillanatot Csokonai? </a:t>
            </a:r>
            <a:endParaRPr lang="hu-HU" sz="3200" b="1" dirty="0">
              <a:solidFill>
                <a:srgbClr val="00B050"/>
              </a:solidFill>
            </a:endParaRPr>
          </a:p>
        </p:txBody>
      </p:sp>
      <p:sp>
        <p:nvSpPr>
          <p:cNvPr id="5" name="Téglalap 4"/>
          <p:cNvSpPr/>
          <p:nvPr/>
        </p:nvSpPr>
        <p:spPr>
          <a:xfrm>
            <a:off x="3851920" y="1638948"/>
            <a:ext cx="5112568" cy="4524315"/>
          </a:xfrm>
          <a:prstGeom prst="rect">
            <a:avLst/>
          </a:prstGeom>
        </p:spPr>
        <p:txBody>
          <a:bodyPr wrap="square">
            <a:spAutoFit/>
          </a:bodyPr>
          <a:lstStyle/>
          <a:p>
            <a:pPr algn="just"/>
            <a:r>
              <a:rPr lang="hu-HU" sz="3200" dirty="0"/>
              <a:t> </a:t>
            </a:r>
            <a:r>
              <a:rPr lang="hu-HU" sz="3200" dirty="0" smtClean="0"/>
              <a:t>A szinte tökéletes pillanatban együtt van a színek, illatok, ízek, hanghatások leírása. Minden ideális, nyári este van, nem túl meleg, bort isznak, epret esznek, közben dalolnak és csókolják egymást. A leírás a rokokó jegyeit hordozza magán.</a:t>
            </a:r>
            <a:endParaRPr lang="hu-HU" sz="3200" dirty="0">
              <a:solidFill>
                <a:srgbClr val="FF0000"/>
              </a:solidFill>
            </a:endParaRPr>
          </a:p>
        </p:txBody>
      </p:sp>
      <p:sp>
        <p:nvSpPr>
          <p:cNvPr id="7" name="Téglalap 6"/>
          <p:cNvSpPr/>
          <p:nvPr/>
        </p:nvSpPr>
        <p:spPr>
          <a:xfrm>
            <a:off x="187305" y="730877"/>
            <a:ext cx="3952647" cy="5016758"/>
          </a:xfrm>
          <a:prstGeom prst="rect">
            <a:avLst/>
          </a:prstGeom>
        </p:spPr>
        <p:txBody>
          <a:bodyPr wrap="square">
            <a:spAutoFit/>
          </a:bodyPr>
          <a:lstStyle/>
          <a:p>
            <a:r>
              <a:rPr lang="hu-HU" sz="2000" dirty="0">
                <a:solidFill>
                  <a:srgbClr val="00B050"/>
                </a:solidFill>
              </a:rPr>
              <a:t>Most jázminos lugasban,</a:t>
            </a:r>
          </a:p>
          <a:p>
            <a:r>
              <a:rPr lang="hu-HU" sz="2000" dirty="0">
                <a:solidFill>
                  <a:srgbClr val="00B050"/>
                </a:solidFill>
              </a:rPr>
              <a:t>E nyári hűvös estvén,</a:t>
            </a:r>
          </a:p>
          <a:p>
            <a:r>
              <a:rPr lang="hu-HU" sz="2000" dirty="0">
                <a:solidFill>
                  <a:srgbClr val="00B050"/>
                </a:solidFill>
              </a:rPr>
              <a:t>Lillámmal </a:t>
            </a:r>
            <a:r>
              <a:rPr lang="hu-HU" sz="2000" dirty="0" err="1">
                <a:solidFill>
                  <a:srgbClr val="00B050"/>
                </a:solidFill>
              </a:rPr>
              <a:t>űlök</a:t>
            </a:r>
            <a:r>
              <a:rPr lang="hu-HU" sz="2000" dirty="0">
                <a:solidFill>
                  <a:srgbClr val="00B050"/>
                </a:solidFill>
              </a:rPr>
              <a:t> együtt:</a:t>
            </a:r>
          </a:p>
          <a:p>
            <a:r>
              <a:rPr lang="hu-HU" sz="2000" dirty="0">
                <a:solidFill>
                  <a:srgbClr val="00B050"/>
                </a:solidFill>
              </a:rPr>
              <a:t>Lillám velem danolgat</a:t>
            </a:r>
          </a:p>
          <a:p>
            <a:r>
              <a:rPr lang="hu-HU" sz="2000" dirty="0">
                <a:solidFill>
                  <a:srgbClr val="00B050"/>
                </a:solidFill>
              </a:rPr>
              <a:t>És </a:t>
            </a:r>
            <a:r>
              <a:rPr lang="hu-HU" sz="2000" dirty="0" err="1">
                <a:solidFill>
                  <a:srgbClr val="00B050"/>
                </a:solidFill>
              </a:rPr>
              <a:t>csókolódva</a:t>
            </a:r>
            <a:r>
              <a:rPr lang="hu-HU" sz="2000" dirty="0">
                <a:solidFill>
                  <a:srgbClr val="00B050"/>
                </a:solidFill>
              </a:rPr>
              <a:t> tréfál,</a:t>
            </a:r>
          </a:p>
          <a:p>
            <a:r>
              <a:rPr lang="hu-HU" sz="2000" dirty="0">
                <a:solidFill>
                  <a:srgbClr val="00B050"/>
                </a:solidFill>
              </a:rPr>
              <a:t>Míg barna szép hajával</a:t>
            </a:r>
          </a:p>
          <a:p>
            <a:r>
              <a:rPr lang="hu-HU" sz="2000" dirty="0" err="1">
                <a:solidFill>
                  <a:srgbClr val="00B050"/>
                </a:solidFill>
              </a:rPr>
              <a:t>Zefir</a:t>
            </a:r>
            <a:r>
              <a:rPr lang="hu-HU" sz="2000" dirty="0">
                <a:solidFill>
                  <a:srgbClr val="00B050"/>
                </a:solidFill>
              </a:rPr>
              <a:t> susogva játszik.</a:t>
            </a:r>
          </a:p>
          <a:p>
            <a:r>
              <a:rPr lang="hu-HU" sz="2000" dirty="0">
                <a:solidFill>
                  <a:srgbClr val="00B050"/>
                </a:solidFill>
              </a:rPr>
              <a:t> </a:t>
            </a:r>
          </a:p>
          <a:p>
            <a:r>
              <a:rPr lang="hu-HU" sz="2000" dirty="0">
                <a:solidFill>
                  <a:srgbClr val="00B050"/>
                </a:solidFill>
              </a:rPr>
              <a:t>Itt egy üveg borocskát</a:t>
            </a:r>
          </a:p>
          <a:p>
            <a:r>
              <a:rPr lang="hu-HU" sz="2000" dirty="0">
                <a:solidFill>
                  <a:srgbClr val="00B050"/>
                </a:solidFill>
              </a:rPr>
              <a:t>A </a:t>
            </a:r>
            <a:r>
              <a:rPr lang="hu-HU" sz="2000" dirty="0" err="1">
                <a:solidFill>
                  <a:srgbClr val="00B050"/>
                </a:solidFill>
              </a:rPr>
              <a:t>zőld</a:t>
            </a:r>
            <a:r>
              <a:rPr lang="hu-HU" sz="2000" dirty="0">
                <a:solidFill>
                  <a:srgbClr val="00B050"/>
                </a:solidFill>
              </a:rPr>
              <a:t> gyepágyra tettem</a:t>
            </a:r>
          </a:p>
          <a:p>
            <a:r>
              <a:rPr lang="hu-HU" sz="2000" dirty="0">
                <a:solidFill>
                  <a:srgbClr val="00B050"/>
                </a:solidFill>
              </a:rPr>
              <a:t>És gyenge rózsaszállal</a:t>
            </a:r>
          </a:p>
          <a:p>
            <a:r>
              <a:rPr lang="hu-HU" sz="2000" dirty="0">
                <a:solidFill>
                  <a:srgbClr val="00B050"/>
                </a:solidFill>
              </a:rPr>
              <a:t>Száját be is csináltam,</a:t>
            </a:r>
          </a:p>
          <a:p>
            <a:r>
              <a:rPr lang="hu-HU" sz="2000" dirty="0">
                <a:solidFill>
                  <a:srgbClr val="00B050"/>
                </a:solidFill>
              </a:rPr>
              <a:t>Amott </a:t>
            </a:r>
            <a:r>
              <a:rPr lang="hu-HU" sz="2000" dirty="0" err="1">
                <a:solidFill>
                  <a:srgbClr val="00B050"/>
                </a:solidFill>
              </a:rPr>
              <a:t>Anakreonnak</a:t>
            </a:r>
            <a:endParaRPr lang="hu-HU" sz="2000" dirty="0">
              <a:solidFill>
                <a:srgbClr val="00B050"/>
              </a:solidFill>
            </a:endParaRPr>
          </a:p>
          <a:p>
            <a:r>
              <a:rPr lang="hu-HU" sz="2000" dirty="0">
                <a:solidFill>
                  <a:srgbClr val="00B050"/>
                </a:solidFill>
              </a:rPr>
              <a:t>Kellő danái vannak</a:t>
            </a:r>
          </a:p>
          <a:p>
            <a:r>
              <a:rPr lang="hu-HU" sz="2000" dirty="0">
                <a:solidFill>
                  <a:srgbClr val="00B050"/>
                </a:solidFill>
              </a:rPr>
              <a:t>Kaskámba friss eperrel.</a:t>
            </a:r>
          </a:p>
          <a:p>
            <a:r>
              <a:rPr lang="hu-HU" sz="2000" dirty="0">
                <a:solidFill>
                  <a:srgbClr val="00B050"/>
                </a:solidFill>
              </a:rPr>
              <a:t> </a:t>
            </a:r>
          </a:p>
        </p:txBody>
      </p:sp>
    </p:spTree>
    <p:extLst>
      <p:ext uri="{BB962C8B-B14F-4D97-AF65-F5344CB8AC3E}">
        <p14:creationId xmlns:p14="http://schemas.microsoft.com/office/powerpoint/2010/main" val="283822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7" y="188640"/>
            <a:ext cx="4752528" cy="1200329"/>
          </a:xfrm>
          <a:prstGeom prst="rect">
            <a:avLst/>
          </a:prstGeom>
        </p:spPr>
        <p:txBody>
          <a:bodyPr wrap="square">
            <a:spAutoFit/>
          </a:bodyPr>
          <a:lstStyle/>
          <a:p>
            <a:r>
              <a:rPr lang="hu-HU" sz="2400" dirty="0">
                <a:solidFill>
                  <a:srgbClr val="00B050"/>
                </a:solidFill>
              </a:rPr>
              <a:t>Egy </a:t>
            </a:r>
            <a:r>
              <a:rPr lang="hu-HU" sz="2400" dirty="0" err="1">
                <a:solidFill>
                  <a:srgbClr val="00B050"/>
                </a:solidFill>
              </a:rPr>
              <a:t>öszveséggel</a:t>
            </a:r>
            <a:r>
              <a:rPr lang="hu-HU" sz="2400" dirty="0">
                <a:solidFill>
                  <a:srgbClr val="00B050"/>
                </a:solidFill>
              </a:rPr>
              <a:t> </a:t>
            </a:r>
            <a:r>
              <a:rPr lang="hu-HU" sz="2400" dirty="0" err="1">
                <a:solidFill>
                  <a:srgbClr val="00B050"/>
                </a:solidFill>
              </a:rPr>
              <a:t>íly</a:t>
            </a:r>
            <a:r>
              <a:rPr lang="hu-HU" sz="2400" dirty="0">
                <a:solidFill>
                  <a:srgbClr val="00B050"/>
                </a:solidFill>
              </a:rPr>
              <a:t> sok</a:t>
            </a:r>
          </a:p>
          <a:p>
            <a:r>
              <a:rPr lang="hu-HU" sz="2400" dirty="0">
                <a:solidFill>
                  <a:srgbClr val="00B050"/>
                </a:solidFill>
              </a:rPr>
              <a:t>Gyönyörűt, becsest ki látott?</a:t>
            </a:r>
          </a:p>
          <a:p>
            <a:r>
              <a:rPr lang="hu-HU" sz="2400" dirty="0">
                <a:solidFill>
                  <a:srgbClr val="00B050"/>
                </a:solidFill>
              </a:rPr>
              <a:t>S ki boldogabb Vitéznél?</a:t>
            </a:r>
          </a:p>
        </p:txBody>
      </p:sp>
      <p:sp>
        <p:nvSpPr>
          <p:cNvPr id="4" name="Téglalap 3"/>
          <p:cNvSpPr/>
          <p:nvPr/>
        </p:nvSpPr>
        <p:spPr>
          <a:xfrm>
            <a:off x="4572000" y="188640"/>
            <a:ext cx="4392488" cy="1569660"/>
          </a:xfrm>
          <a:prstGeom prst="rect">
            <a:avLst/>
          </a:prstGeom>
        </p:spPr>
        <p:txBody>
          <a:bodyPr wrap="square">
            <a:spAutoFit/>
          </a:bodyPr>
          <a:lstStyle/>
          <a:p>
            <a:r>
              <a:rPr lang="hu-HU" sz="3200" b="1" dirty="0" smtClean="0">
                <a:solidFill>
                  <a:srgbClr val="00B050"/>
                </a:solidFill>
              </a:rPr>
              <a:t>Hogyan változik meg a mű hangulata az utolsó </a:t>
            </a:r>
            <a:r>
              <a:rPr lang="hu-HU" sz="3200" b="1" dirty="0" err="1" smtClean="0">
                <a:solidFill>
                  <a:srgbClr val="00B050"/>
                </a:solidFill>
              </a:rPr>
              <a:t>vesszakban</a:t>
            </a:r>
            <a:r>
              <a:rPr lang="hu-HU" sz="3200" b="1" dirty="0" smtClean="0">
                <a:solidFill>
                  <a:srgbClr val="00B050"/>
                </a:solidFill>
              </a:rPr>
              <a:t>? </a:t>
            </a:r>
            <a:endParaRPr lang="hu-HU" sz="3200" b="1" dirty="0">
              <a:solidFill>
                <a:srgbClr val="00B050"/>
              </a:solidFill>
            </a:endParaRPr>
          </a:p>
        </p:txBody>
      </p:sp>
      <p:sp>
        <p:nvSpPr>
          <p:cNvPr id="5" name="Téglalap 4"/>
          <p:cNvSpPr/>
          <p:nvPr/>
        </p:nvSpPr>
        <p:spPr>
          <a:xfrm>
            <a:off x="179512" y="1844824"/>
            <a:ext cx="8784976" cy="1569660"/>
          </a:xfrm>
          <a:prstGeom prst="rect">
            <a:avLst/>
          </a:prstGeom>
        </p:spPr>
        <p:txBody>
          <a:bodyPr wrap="square">
            <a:spAutoFit/>
          </a:bodyPr>
          <a:lstStyle/>
          <a:p>
            <a:pPr algn="just"/>
            <a:r>
              <a:rPr lang="hu-HU" sz="3200" dirty="0" smtClean="0"/>
              <a:t>Az utolsó versszakban egyes szám harmadik személyben beszél magáról a lírai én, a leírások után itt költői kérdéseket tesz fel megszólítva az olvasót.</a:t>
            </a:r>
            <a:endParaRPr lang="hu-HU" sz="3200" dirty="0">
              <a:solidFill>
                <a:srgbClr val="FF0000"/>
              </a:solidFill>
            </a:endParaRP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521111"/>
            <a:ext cx="5760640" cy="3236748"/>
          </a:xfrm>
          <a:prstGeom prst="rect">
            <a:avLst/>
          </a:prstGeom>
        </p:spPr>
      </p:pic>
    </p:spTree>
    <p:extLst>
      <p:ext uri="{BB962C8B-B14F-4D97-AF65-F5344CB8AC3E}">
        <p14:creationId xmlns:p14="http://schemas.microsoft.com/office/powerpoint/2010/main" val="46807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8476"/>
            <a:ext cx="8784976" cy="1044259"/>
          </a:xfrm>
        </p:spPr>
        <p:txBody>
          <a:bodyPr>
            <a:normAutofit lnSpcReduction="10000"/>
          </a:bodyPr>
          <a:lstStyle/>
          <a:p>
            <a:pPr marL="0" indent="0" algn="just">
              <a:spcBef>
                <a:spcPts val="0"/>
              </a:spcBef>
              <a:buNone/>
            </a:pPr>
            <a:r>
              <a:rPr lang="hu-HU" dirty="0" smtClean="0">
                <a:solidFill>
                  <a:srgbClr val="00B050"/>
                </a:solidFill>
                <a:latin typeface="Times New Roman" pitchFamily="18" charset="0"/>
                <a:cs typeface="Times New Roman" pitchFamily="18" charset="0"/>
              </a:rPr>
              <a:t>A két vers témája és hangulata is hasonló. </a:t>
            </a:r>
            <a:r>
              <a:rPr lang="hu-HU" dirty="0" err="1" smtClean="0">
                <a:solidFill>
                  <a:srgbClr val="00B050"/>
                </a:solidFill>
                <a:latin typeface="Times New Roman" pitchFamily="18" charset="0"/>
                <a:cs typeface="Times New Roman" pitchFamily="18" charset="0"/>
              </a:rPr>
              <a:t>Hasonlítsd</a:t>
            </a:r>
            <a:r>
              <a:rPr lang="hu-HU" dirty="0" smtClean="0">
                <a:solidFill>
                  <a:srgbClr val="00B050"/>
                </a:solidFill>
                <a:latin typeface="Times New Roman" pitchFamily="18" charset="0"/>
                <a:cs typeface="Times New Roman" pitchFamily="18" charset="0"/>
              </a:rPr>
              <a:t> össze a két verset! </a:t>
            </a:r>
            <a:endParaRPr lang="hu-HU" dirty="0">
              <a:solidFill>
                <a:srgbClr val="00B050"/>
              </a:solidFill>
              <a:latin typeface="Times New Roman" pitchFamily="18" charset="0"/>
              <a:cs typeface="Times New Roman" pitchFamily="18" charset="0"/>
            </a:endParaRPr>
          </a:p>
        </p:txBody>
      </p:sp>
      <p:sp>
        <p:nvSpPr>
          <p:cNvPr id="2" name="Téglalap 1"/>
          <p:cNvSpPr/>
          <p:nvPr/>
        </p:nvSpPr>
        <p:spPr>
          <a:xfrm>
            <a:off x="36004" y="948690"/>
            <a:ext cx="4572000" cy="5909310"/>
          </a:xfrm>
          <a:prstGeom prst="rect">
            <a:avLst/>
          </a:prstGeom>
        </p:spPr>
        <p:txBody>
          <a:bodyPr>
            <a:spAutoFit/>
          </a:bodyPr>
          <a:lstStyle/>
          <a:p>
            <a:r>
              <a:rPr lang="hu-HU" b="1" dirty="0" smtClean="0">
                <a:solidFill>
                  <a:srgbClr val="00B050"/>
                </a:solidFill>
              </a:rPr>
              <a:t>Csokonai Vitéz Mihály: A boldogság</a:t>
            </a:r>
          </a:p>
          <a:p>
            <a:endParaRPr lang="hu-HU" dirty="0" smtClean="0">
              <a:solidFill>
                <a:srgbClr val="00B050"/>
              </a:solidFill>
            </a:endParaRPr>
          </a:p>
          <a:p>
            <a:r>
              <a:rPr lang="hu-HU" dirty="0" smtClean="0">
                <a:solidFill>
                  <a:srgbClr val="00B050"/>
                </a:solidFill>
              </a:rPr>
              <a:t>Most </a:t>
            </a:r>
            <a:r>
              <a:rPr lang="hu-HU" dirty="0">
                <a:solidFill>
                  <a:srgbClr val="00B050"/>
                </a:solidFill>
              </a:rPr>
              <a:t>jázminos lugasban,</a:t>
            </a:r>
          </a:p>
          <a:p>
            <a:r>
              <a:rPr lang="hu-HU" dirty="0">
                <a:solidFill>
                  <a:srgbClr val="00B050"/>
                </a:solidFill>
              </a:rPr>
              <a:t>E nyári hűvös estvén,</a:t>
            </a:r>
          </a:p>
          <a:p>
            <a:r>
              <a:rPr lang="hu-HU" dirty="0">
                <a:solidFill>
                  <a:srgbClr val="00B050"/>
                </a:solidFill>
              </a:rPr>
              <a:t>Lillámmal </a:t>
            </a:r>
            <a:r>
              <a:rPr lang="hu-HU" dirty="0" err="1">
                <a:solidFill>
                  <a:srgbClr val="00B050"/>
                </a:solidFill>
              </a:rPr>
              <a:t>űlök</a:t>
            </a:r>
            <a:r>
              <a:rPr lang="hu-HU" dirty="0">
                <a:solidFill>
                  <a:srgbClr val="00B050"/>
                </a:solidFill>
              </a:rPr>
              <a:t> együtt:</a:t>
            </a:r>
          </a:p>
          <a:p>
            <a:r>
              <a:rPr lang="hu-HU" dirty="0">
                <a:solidFill>
                  <a:srgbClr val="00B050"/>
                </a:solidFill>
              </a:rPr>
              <a:t>Lillám velem danolgat</a:t>
            </a:r>
          </a:p>
          <a:p>
            <a:r>
              <a:rPr lang="hu-HU" dirty="0">
                <a:solidFill>
                  <a:srgbClr val="00B050"/>
                </a:solidFill>
              </a:rPr>
              <a:t>És </a:t>
            </a:r>
            <a:r>
              <a:rPr lang="hu-HU" dirty="0" err="1">
                <a:solidFill>
                  <a:srgbClr val="00B050"/>
                </a:solidFill>
              </a:rPr>
              <a:t>csókolódva</a:t>
            </a:r>
            <a:r>
              <a:rPr lang="hu-HU" dirty="0">
                <a:solidFill>
                  <a:srgbClr val="00B050"/>
                </a:solidFill>
              </a:rPr>
              <a:t> tréfál,</a:t>
            </a:r>
          </a:p>
          <a:p>
            <a:r>
              <a:rPr lang="hu-HU" dirty="0">
                <a:solidFill>
                  <a:srgbClr val="00B050"/>
                </a:solidFill>
              </a:rPr>
              <a:t>Míg barna szép hajával</a:t>
            </a:r>
          </a:p>
          <a:p>
            <a:r>
              <a:rPr lang="hu-HU" dirty="0" err="1">
                <a:solidFill>
                  <a:srgbClr val="00B050"/>
                </a:solidFill>
              </a:rPr>
              <a:t>Zefir</a:t>
            </a:r>
            <a:r>
              <a:rPr lang="hu-HU" dirty="0">
                <a:solidFill>
                  <a:srgbClr val="00B050"/>
                </a:solidFill>
              </a:rPr>
              <a:t> susogva játszik.</a:t>
            </a:r>
          </a:p>
          <a:p>
            <a:r>
              <a:rPr lang="hu-HU" dirty="0">
                <a:solidFill>
                  <a:srgbClr val="00B050"/>
                </a:solidFill>
              </a:rPr>
              <a:t> </a:t>
            </a:r>
          </a:p>
          <a:p>
            <a:r>
              <a:rPr lang="hu-HU" dirty="0">
                <a:solidFill>
                  <a:srgbClr val="00B050"/>
                </a:solidFill>
              </a:rPr>
              <a:t>Itt egy üveg borocskát</a:t>
            </a:r>
          </a:p>
          <a:p>
            <a:r>
              <a:rPr lang="hu-HU" dirty="0">
                <a:solidFill>
                  <a:srgbClr val="00B050"/>
                </a:solidFill>
              </a:rPr>
              <a:t>A </a:t>
            </a:r>
            <a:r>
              <a:rPr lang="hu-HU" dirty="0" err="1">
                <a:solidFill>
                  <a:srgbClr val="00B050"/>
                </a:solidFill>
              </a:rPr>
              <a:t>zőld</a:t>
            </a:r>
            <a:r>
              <a:rPr lang="hu-HU" dirty="0">
                <a:solidFill>
                  <a:srgbClr val="00B050"/>
                </a:solidFill>
              </a:rPr>
              <a:t> gyepágyra tettem</a:t>
            </a:r>
          </a:p>
          <a:p>
            <a:r>
              <a:rPr lang="hu-HU" dirty="0">
                <a:solidFill>
                  <a:srgbClr val="00B050"/>
                </a:solidFill>
              </a:rPr>
              <a:t>És gyenge rózsaszállal</a:t>
            </a:r>
          </a:p>
          <a:p>
            <a:r>
              <a:rPr lang="hu-HU" dirty="0">
                <a:solidFill>
                  <a:srgbClr val="00B050"/>
                </a:solidFill>
              </a:rPr>
              <a:t>Száját be is csináltam,</a:t>
            </a:r>
          </a:p>
          <a:p>
            <a:r>
              <a:rPr lang="hu-HU" dirty="0">
                <a:solidFill>
                  <a:srgbClr val="00B050"/>
                </a:solidFill>
              </a:rPr>
              <a:t>Amott </a:t>
            </a:r>
            <a:r>
              <a:rPr lang="hu-HU" dirty="0" err="1">
                <a:solidFill>
                  <a:srgbClr val="00B050"/>
                </a:solidFill>
              </a:rPr>
              <a:t>Anakreonnak</a:t>
            </a:r>
            <a:endParaRPr lang="hu-HU" dirty="0">
              <a:solidFill>
                <a:srgbClr val="00B050"/>
              </a:solidFill>
            </a:endParaRPr>
          </a:p>
          <a:p>
            <a:r>
              <a:rPr lang="hu-HU" dirty="0">
                <a:solidFill>
                  <a:srgbClr val="00B050"/>
                </a:solidFill>
              </a:rPr>
              <a:t>Kellő danái vannak</a:t>
            </a:r>
          </a:p>
          <a:p>
            <a:r>
              <a:rPr lang="hu-HU" dirty="0">
                <a:solidFill>
                  <a:srgbClr val="00B050"/>
                </a:solidFill>
              </a:rPr>
              <a:t>Kaskámba friss eperrel.</a:t>
            </a:r>
          </a:p>
          <a:p>
            <a:r>
              <a:rPr lang="hu-HU" dirty="0">
                <a:solidFill>
                  <a:srgbClr val="00B050"/>
                </a:solidFill>
              </a:rPr>
              <a:t> </a:t>
            </a:r>
          </a:p>
          <a:p>
            <a:r>
              <a:rPr lang="hu-HU" dirty="0">
                <a:solidFill>
                  <a:srgbClr val="00B050"/>
                </a:solidFill>
              </a:rPr>
              <a:t>Egy </a:t>
            </a:r>
            <a:r>
              <a:rPr lang="hu-HU" dirty="0" err="1">
                <a:solidFill>
                  <a:srgbClr val="00B050"/>
                </a:solidFill>
              </a:rPr>
              <a:t>öszveséggel</a:t>
            </a:r>
            <a:r>
              <a:rPr lang="hu-HU" dirty="0">
                <a:solidFill>
                  <a:srgbClr val="00B050"/>
                </a:solidFill>
              </a:rPr>
              <a:t> </a:t>
            </a:r>
            <a:r>
              <a:rPr lang="hu-HU" dirty="0" err="1">
                <a:solidFill>
                  <a:srgbClr val="00B050"/>
                </a:solidFill>
              </a:rPr>
              <a:t>íly</a:t>
            </a:r>
            <a:r>
              <a:rPr lang="hu-HU" dirty="0">
                <a:solidFill>
                  <a:srgbClr val="00B050"/>
                </a:solidFill>
              </a:rPr>
              <a:t> sok</a:t>
            </a:r>
          </a:p>
          <a:p>
            <a:r>
              <a:rPr lang="hu-HU" dirty="0">
                <a:solidFill>
                  <a:srgbClr val="00B050"/>
                </a:solidFill>
              </a:rPr>
              <a:t>Gyönyörűt, becsest ki látott?</a:t>
            </a:r>
          </a:p>
          <a:p>
            <a:r>
              <a:rPr lang="hu-HU" dirty="0">
                <a:solidFill>
                  <a:srgbClr val="00B050"/>
                </a:solidFill>
              </a:rPr>
              <a:t>S ki boldogabb Vitéznél?</a:t>
            </a:r>
          </a:p>
        </p:txBody>
      </p:sp>
      <p:sp>
        <p:nvSpPr>
          <p:cNvPr id="4" name="Téglalap 3"/>
          <p:cNvSpPr/>
          <p:nvPr/>
        </p:nvSpPr>
        <p:spPr>
          <a:xfrm>
            <a:off x="4932040" y="1052736"/>
            <a:ext cx="4032448" cy="3139321"/>
          </a:xfrm>
          <a:prstGeom prst="rect">
            <a:avLst/>
          </a:prstGeom>
        </p:spPr>
        <p:txBody>
          <a:bodyPr wrap="square">
            <a:spAutoFit/>
          </a:bodyPr>
          <a:lstStyle/>
          <a:p>
            <a:r>
              <a:rPr lang="hu-HU" b="1" dirty="0">
                <a:solidFill>
                  <a:srgbClr val="00B050"/>
                </a:solidFill>
              </a:rPr>
              <a:t>József Attila: </a:t>
            </a:r>
            <a:r>
              <a:rPr lang="hu-HU" b="1" dirty="0" smtClean="0">
                <a:solidFill>
                  <a:srgbClr val="00B050"/>
                </a:solidFill>
              </a:rPr>
              <a:t>Ringató</a:t>
            </a:r>
          </a:p>
          <a:p>
            <a:endParaRPr lang="hu-HU" b="1" dirty="0">
              <a:solidFill>
                <a:srgbClr val="00B050"/>
              </a:solidFill>
            </a:endParaRPr>
          </a:p>
          <a:p>
            <a:r>
              <a:rPr lang="hu-HU" dirty="0">
                <a:solidFill>
                  <a:srgbClr val="00B050"/>
                </a:solidFill>
              </a:rPr>
              <a:t>Holott náddal ringat,</a:t>
            </a:r>
          </a:p>
          <a:p>
            <a:r>
              <a:rPr lang="hu-HU" dirty="0">
                <a:solidFill>
                  <a:srgbClr val="00B050"/>
                </a:solidFill>
              </a:rPr>
              <a:t>holott csobogással,</a:t>
            </a:r>
          </a:p>
          <a:p>
            <a:r>
              <a:rPr lang="hu-HU" dirty="0">
                <a:solidFill>
                  <a:srgbClr val="00B050"/>
                </a:solidFill>
              </a:rPr>
              <a:t>kékellő derűvel,</a:t>
            </a:r>
          </a:p>
          <a:p>
            <a:r>
              <a:rPr lang="hu-HU" dirty="0">
                <a:solidFill>
                  <a:srgbClr val="00B050"/>
                </a:solidFill>
              </a:rPr>
              <a:t>tavi csókolással.</a:t>
            </a:r>
          </a:p>
          <a:p>
            <a:endParaRPr lang="hu-HU" dirty="0">
              <a:solidFill>
                <a:srgbClr val="00B050"/>
              </a:solidFill>
            </a:endParaRPr>
          </a:p>
          <a:p>
            <a:r>
              <a:rPr lang="hu-HU" dirty="0">
                <a:solidFill>
                  <a:srgbClr val="00B050"/>
                </a:solidFill>
              </a:rPr>
              <a:t>Lehet, hogy szerelme</a:t>
            </a:r>
          </a:p>
          <a:p>
            <a:r>
              <a:rPr lang="hu-HU" dirty="0">
                <a:solidFill>
                  <a:srgbClr val="00B050"/>
                </a:solidFill>
              </a:rPr>
              <a:t>földerül majd mással,</a:t>
            </a:r>
          </a:p>
          <a:p>
            <a:r>
              <a:rPr lang="hu-HU" dirty="0">
                <a:solidFill>
                  <a:srgbClr val="00B050"/>
                </a:solidFill>
              </a:rPr>
              <a:t>de az is ringassa,</a:t>
            </a:r>
          </a:p>
          <a:p>
            <a:r>
              <a:rPr lang="hu-HU" dirty="0">
                <a:solidFill>
                  <a:srgbClr val="00B050"/>
                </a:solidFill>
              </a:rPr>
              <a:t>ilyen ringatással.</a:t>
            </a:r>
          </a:p>
        </p:txBody>
      </p:sp>
    </p:spTree>
    <p:extLst>
      <p:ext uri="{BB962C8B-B14F-4D97-AF65-F5344CB8AC3E}">
        <p14:creationId xmlns:p14="http://schemas.microsoft.com/office/powerpoint/2010/main" val="595583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ctr">
              <a:spcBef>
                <a:spcPts val="0"/>
              </a:spcBef>
              <a:buNone/>
            </a:pPr>
            <a:endParaRPr lang="hu-HU" dirty="0" smtClean="0">
              <a:latin typeface="Times New Roman" pitchFamily="18" charset="0"/>
              <a:cs typeface="Times New Roman" pitchFamily="18" charset="0"/>
            </a:endParaRPr>
          </a:p>
          <a:p>
            <a:pPr marL="0" indent="0" algn="ctr">
              <a:spcBef>
                <a:spcPts val="0"/>
              </a:spcBef>
              <a:buNone/>
            </a:pPr>
            <a:r>
              <a:rPr lang="hu-HU" sz="3600" b="1" dirty="0" smtClean="0">
                <a:latin typeface="Times New Roman" pitchFamily="18" charset="0"/>
                <a:cs typeface="Times New Roman" pitchFamily="18" charset="0"/>
              </a:rPr>
              <a:t>Az </a:t>
            </a:r>
            <a:r>
              <a:rPr lang="hu-HU" sz="3600" b="1" dirty="0" err="1">
                <a:latin typeface="Times New Roman" pitchFamily="18" charset="0"/>
                <a:cs typeface="Times New Roman" pitchFamily="18" charset="0"/>
              </a:rPr>
              <a:t>estve</a:t>
            </a:r>
            <a:endParaRPr lang="hu-HU" sz="3600" b="1" dirty="0">
              <a:latin typeface="Times New Roman" pitchFamily="18" charset="0"/>
              <a:cs typeface="Times New Roman" pitchFamily="18" charset="0"/>
            </a:endParaRPr>
          </a:p>
        </p:txBody>
      </p:sp>
      <p:pic>
        <p:nvPicPr>
          <p:cNvPr id="4" name="Tartalom helye 3" descr="DSCF6263.JPG"/>
          <p:cNvPicPr>
            <a:picLocks noChangeAspect="1"/>
          </p:cNvPicPr>
          <p:nvPr/>
        </p:nvPicPr>
        <p:blipFill>
          <a:blip r:embed="rId2" cstate="print"/>
          <a:stretch>
            <a:fillRect/>
          </a:stretch>
        </p:blipFill>
        <p:spPr>
          <a:xfrm>
            <a:off x="1691680" y="2060848"/>
            <a:ext cx="5892800" cy="4419600"/>
          </a:xfrm>
          <a:prstGeom prst="rect">
            <a:avLst/>
          </a:prstGeom>
        </p:spPr>
      </p:pic>
    </p:spTree>
    <p:extLst>
      <p:ext uri="{BB962C8B-B14F-4D97-AF65-F5344CB8AC3E}">
        <p14:creationId xmlns:p14="http://schemas.microsoft.com/office/powerpoint/2010/main" val="3451631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2880320"/>
          </a:xfrm>
        </p:spPr>
        <p:txBody>
          <a:bodyPr/>
          <a:lstStyle/>
          <a:p>
            <a:pPr marL="0" indent="0" algn="just">
              <a:spcBef>
                <a:spcPts val="0"/>
              </a:spcBef>
              <a:buNone/>
            </a:pPr>
            <a:r>
              <a:rPr lang="hu-HU" b="1" u="sng" dirty="0" smtClean="0">
                <a:latin typeface="Times New Roman" pitchFamily="18" charset="0"/>
                <a:cs typeface="Times New Roman" pitchFamily="18" charset="0"/>
              </a:rPr>
              <a:t>Műfaj</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Mi lehet a mű műfaja? (Az estét szólítja meg, dicséri, fennkölt stílusban)</a:t>
            </a:r>
          </a:p>
          <a:p>
            <a:pPr marL="0" indent="0" algn="just">
              <a:spcBef>
                <a:spcPts val="0"/>
              </a:spcBef>
              <a:buNone/>
            </a:pPr>
            <a:endParaRPr lang="hu-HU" dirty="0">
              <a:solidFill>
                <a:srgbClr val="FF0000"/>
              </a:solidFill>
              <a:latin typeface="Times New Roman" pitchFamily="18" charset="0"/>
              <a:cs typeface="Times New Roman" pitchFamily="18" charset="0"/>
            </a:endParaRPr>
          </a:p>
        </p:txBody>
      </p:sp>
      <p:sp>
        <p:nvSpPr>
          <p:cNvPr id="2" name="Téglalap 1"/>
          <p:cNvSpPr/>
          <p:nvPr/>
        </p:nvSpPr>
        <p:spPr>
          <a:xfrm>
            <a:off x="209866" y="3212976"/>
            <a:ext cx="8682614" cy="2554545"/>
          </a:xfrm>
          <a:prstGeom prst="rect">
            <a:avLst/>
          </a:prstGeom>
        </p:spPr>
        <p:txBody>
          <a:bodyPr wrap="square">
            <a:spAutoFit/>
          </a:bodyPr>
          <a:lstStyle/>
          <a:p>
            <a:pPr algn="just"/>
            <a:r>
              <a:rPr lang="hu-HU" sz="3200" dirty="0">
                <a:solidFill>
                  <a:srgbClr val="FF0000"/>
                </a:solidFill>
                <a:latin typeface="Times New Roman" pitchFamily="18" charset="0"/>
                <a:cs typeface="Times New Roman" pitchFamily="18" charset="0"/>
              </a:rPr>
              <a:t>Az óda emelkedett hangú, magasztos tárgyú, rendszerint bonyolult ritmikájú és felépítésű, terjedelmesebb költemény. Fenséges tárgyat vagy magasztos eszmét ünnepélyes hangon megéneklő lírai költemény.</a:t>
            </a:r>
          </a:p>
        </p:txBody>
      </p:sp>
    </p:spTree>
    <p:extLst>
      <p:ext uri="{BB962C8B-B14F-4D97-AF65-F5344CB8AC3E}">
        <p14:creationId xmlns:p14="http://schemas.microsoft.com/office/powerpoint/2010/main" val="299719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2016224"/>
          </a:xfrm>
        </p:spPr>
        <p:txBody>
          <a:bodyPr>
            <a:normAutofit lnSpcReduction="10000"/>
          </a:bodyPr>
          <a:lstStyle/>
          <a:p>
            <a:pPr marL="0" indent="0" algn="just">
              <a:spcBef>
                <a:spcPts val="0"/>
              </a:spcBef>
              <a:buNone/>
            </a:pPr>
            <a:r>
              <a:rPr lang="hu-HU" b="1" u="sng" dirty="0" smtClean="0">
                <a:latin typeface="Times New Roman" pitchFamily="18" charset="0"/>
                <a:cs typeface="Times New Roman" pitchFamily="18" charset="0"/>
              </a:rPr>
              <a:t>Cím:</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Mi jut eszedbe az estéről, miről fog szólni a mű szerinted?</a:t>
            </a: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0" y="4941168"/>
            <a:ext cx="8784976" cy="1569660"/>
          </a:xfrm>
          <a:prstGeom prst="rect">
            <a:avLst/>
          </a:prstGeom>
        </p:spPr>
        <p:txBody>
          <a:bodyPr wrap="square">
            <a:spAutoFit/>
          </a:bodyPr>
          <a:lstStyle/>
          <a:p>
            <a:pPr algn="just">
              <a:buNone/>
            </a:pPr>
            <a:r>
              <a:rPr lang="hu-HU" sz="3200" dirty="0"/>
              <a:t>Az este az irodalmi művekben gyakorta az elcsendesedés, a gondolkodás időszaka. Ilyenkor a képzelet szárnyra tud kelni.</a:t>
            </a: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700470"/>
            <a:ext cx="4572000" cy="3046810"/>
          </a:xfrm>
          <a:prstGeom prst="rect">
            <a:avLst/>
          </a:prstGeom>
        </p:spPr>
      </p:pic>
    </p:spTree>
    <p:extLst>
      <p:ext uri="{BB962C8B-B14F-4D97-AF65-F5344CB8AC3E}">
        <p14:creationId xmlns:p14="http://schemas.microsoft.com/office/powerpoint/2010/main" val="33031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r>
              <a:rPr lang="hu-HU" b="1" u="sng" dirty="0" smtClean="0">
                <a:latin typeface="Times New Roman" pitchFamily="18" charset="0"/>
                <a:cs typeface="Times New Roman" pitchFamily="18" charset="0"/>
              </a:rPr>
              <a:t>Szerkezet:</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179512" y="1124744"/>
            <a:ext cx="4752528" cy="4708981"/>
          </a:xfrm>
          <a:prstGeom prst="rect">
            <a:avLst/>
          </a:prstGeom>
        </p:spPr>
        <p:txBody>
          <a:bodyPr wrap="square">
            <a:spAutoFit/>
          </a:bodyPr>
          <a:lstStyle/>
          <a:p>
            <a:r>
              <a:rPr lang="hu-HU" sz="2000" dirty="0">
                <a:solidFill>
                  <a:srgbClr val="00B050"/>
                </a:solidFill>
              </a:rPr>
              <a:t>A napnak hanyatlik </a:t>
            </a:r>
            <a:r>
              <a:rPr lang="hu-HU" sz="2000" dirty="0" err="1">
                <a:solidFill>
                  <a:srgbClr val="00B050"/>
                </a:solidFill>
              </a:rPr>
              <a:t>tűndöklő</a:t>
            </a:r>
            <a:r>
              <a:rPr lang="hu-HU" sz="2000" dirty="0">
                <a:solidFill>
                  <a:srgbClr val="00B050"/>
                </a:solidFill>
              </a:rPr>
              <a:t> </a:t>
            </a:r>
            <a:r>
              <a:rPr lang="hu-HU" sz="2000" dirty="0" err="1">
                <a:solidFill>
                  <a:srgbClr val="00B050"/>
                </a:solidFill>
              </a:rPr>
              <a:t>hintaja</a:t>
            </a:r>
            <a:r>
              <a:rPr lang="hu-HU" sz="2000" dirty="0">
                <a:solidFill>
                  <a:srgbClr val="00B050"/>
                </a:solidFill>
              </a:rPr>
              <a:t>,</a:t>
            </a:r>
          </a:p>
          <a:p>
            <a:r>
              <a:rPr lang="hu-HU" sz="2000" dirty="0">
                <a:solidFill>
                  <a:srgbClr val="00B050"/>
                </a:solidFill>
              </a:rPr>
              <a:t>Nyitva várja a szép enyészet ajtaja.</a:t>
            </a:r>
          </a:p>
          <a:p>
            <a:r>
              <a:rPr lang="hu-HU" sz="2000" dirty="0">
                <a:solidFill>
                  <a:srgbClr val="00B050"/>
                </a:solidFill>
              </a:rPr>
              <a:t>Haldokló </a:t>
            </a:r>
            <a:r>
              <a:rPr lang="hu-HU" sz="2000" dirty="0" err="1">
                <a:solidFill>
                  <a:srgbClr val="00B050"/>
                </a:solidFill>
              </a:rPr>
              <a:t>súgári</a:t>
            </a:r>
            <a:r>
              <a:rPr lang="hu-HU" sz="2000" dirty="0">
                <a:solidFill>
                  <a:srgbClr val="00B050"/>
                </a:solidFill>
              </a:rPr>
              <a:t> </a:t>
            </a:r>
            <a:r>
              <a:rPr lang="hu-HU" sz="2000" dirty="0" err="1">
                <a:solidFill>
                  <a:srgbClr val="00B050"/>
                </a:solidFill>
              </a:rPr>
              <a:t>halavánnyá</a:t>
            </a:r>
            <a:r>
              <a:rPr lang="hu-HU" sz="2000" dirty="0">
                <a:solidFill>
                  <a:srgbClr val="00B050"/>
                </a:solidFill>
              </a:rPr>
              <a:t> </a:t>
            </a:r>
            <a:r>
              <a:rPr lang="hu-HU" sz="2000" dirty="0" err="1">
                <a:solidFill>
                  <a:srgbClr val="00B050"/>
                </a:solidFill>
              </a:rPr>
              <a:t>lésznek</a:t>
            </a:r>
            <a:r>
              <a:rPr lang="hu-HU" sz="2000" dirty="0">
                <a:solidFill>
                  <a:srgbClr val="00B050"/>
                </a:solidFill>
              </a:rPr>
              <a:t>,</a:t>
            </a:r>
          </a:p>
          <a:p>
            <a:r>
              <a:rPr lang="hu-HU" sz="2000" dirty="0" err="1">
                <a:solidFill>
                  <a:srgbClr val="00B050"/>
                </a:solidFill>
              </a:rPr>
              <a:t>Pirúlt</a:t>
            </a:r>
            <a:r>
              <a:rPr lang="hu-HU" sz="2000" dirty="0">
                <a:solidFill>
                  <a:srgbClr val="00B050"/>
                </a:solidFill>
              </a:rPr>
              <a:t> </a:t>
            </a:r>
            <a:r>
              <a:rPr lang="hu-HU" sz="2000" dirty="0" err="1">
                <a:solidFill>
                  <a:srgbClr val="00B050"/>
                </a:solidFill>
              </a:rPr>
              <a:t>horizonunk</a:t>
            </a:r>
            <a:r>
              <a:rPr lang="hu-HU" sz="2000" dirty="0">
                <a:solidFill>
                  <a:srgbClr val="00B050"/>
                </a:solidFill>
              </a:rPr>
              <a:t> alatt elenyésznek.</a:t>
            </a:r>
          </a:p>
          <a:p>
            <a:r>
              <a:rPr lang="hu-HU" sz="2000" dirty="0">
                <a:solidFill>
                  <a:srgbClr val="00B050"/>
                </a:solidFill>
              </a:rPr>
              <a:t>Az aranyos felhők tetején lefestve</a:t>
            </a:r>
          </a:p>
          <a:p>
            <a:r>
              <a:rPr lang="hu-HU" sz="2000" dirty="0">
                <a:solidFill>
                  <a:srgbClr val="00B050"/>
                </a:solidFill>
              </a:rPr>
              <a:t>Mosolyog a </a:t>
            </a:r>
            <a:r>
              <a:rPr lang="hu-HU" sz="2000" dirty="0" err="1">
                <a:solidFill>
                  <a:srgbClr val="00B050"/>
                </a:solidFill>
              </a:rPr>
              <a:t>híves</a:t>
            </a:r>
            <a:r>
              <a:rPr lang="hu-HU" sz="2000" dirty="0">
                <a:solidFill>
                  <a:srgbClr val="00B050"/>
                </a:solidFill>
              </a:rPr>
              <a:t> szárnyon járó </a:t>
            </a:r>
            <a:r>
              <a:rPr lang="hu-HU" sz="2000" dirty="0" err="1">
                <a:solidFill>
                  <a:srgbClr val="00B050"/>
                </a:solidFill>
              </a:rPr>
              <a:t>estve</a:t>
            </a:r>
            <a:r>
              <a:rPr lang="hu-HU" sz="2000" dirty="0">
                <a:solidFill>
                  <a:srgbClr val="00B050"/>
                </a:solidFill>
              </a:rPr>
              <a:t>;</a:t>
            </a:r>
          </a:p>
          <a:p>
            <a:r>
              <a:rPr lang="hu-HU" sz="2000" dirty="0">
                <a:solidFill>
                  <a:srgbClr val="00B050"/>
                </a:solidFill>
              </a:rPr>
              <a:t>Melynek új balzsammal bíztató harmatja</a:t>
            </a:r>
          </a:p>
          <a:p>
            <a:r>
              <a:rPr lang="hu-HU" sz="2000" dirty="0">
                <a:solidFill>
                  <a:srgbClr val="00B050"/>
                </a:solidFill>
              </a:rPr>
              <a:t>Cseppecskéit a nyílt rózsákba hullatja.</a:t>
            </a:r>
          </a:p>
          <a:p>
            <a:r>
              <a:rPr lang="hu-HU" sz="2000" dirty="0">
                <a:solidFill>
                  <a:srgbClr val="00B050"/>
                </a:solidFill>
              </a:rPr>
              <a:t>A </a:t>
            </a:r>
            <a:r>
              <a:rPr lang="hu-HU" sz="2000" dirty="0" err="1">
                <a:solidFill>
                  <a:srgbClr val="00B050"/>
                </a:solidFill>
              </a:rPr>
              <a:t>madarkák</a:t>
            </a:r>
            <a:r>
              <a:rPr lang="hu-HU" sz="2000" dirty="0">
                <a:solidFill>
                  <a:srgbClr val="00B050"/>
                </a:solidFill>
              </a:rPr>
              <a:t> meghűlt fészkeknek szélein</a:t>
            </a:r>
          </a:p>
          <a:p>
            <a:r>
              <a:rPr lang="hu-HU" sz="2000" dirty="0">
                <a:solidFill>
                  <a:srgbClr val="00B050"/>
                </a:solidFill>
              </a:rPr>
              <a:t>Szunnyadnak búcsúzó </a:t>
            </a:r>
            <a:r>
              <a:rPr lang="hu-HU" sz="2000" dirty="0" err="1">
                <a:solidFill>
                  <a:srgbClr val="00B050"/>
                </a:solidFill>
              </a:rPr>
              <a:t>nótájok</a:t>
            </a:r>
            <a:r>
              <a:rPr lang="hu-HU" sz="2000" dirty="0">
                <a:solidFill>
                  <a:srgbClr val="00B050"/>
                </a:solidFill>
              </a:rPr>
              <a:t> rendjein.</a:t>
            </a:r>
          </a:p>
          <a:p>
            <a:r>
              <a:rPr lang="hu-HU" sz="2000" dirty="0">
                <a:solidFill>
                  <a:srgbClr val="00B050"/>
                </a:solidFill>
              </a:rPr>
              <a:t>A kis </a:t>
            </a:r>
            <a:r>
              <a:rPr lang="hu-HU" sz="2000" dirty="0" err="1">
                <a:solidFill>
                  <a:srgbClr val="00B050"/>
                </a:solidFill>
              </a:rPr>
              <a:t>filemile</a:t>
            </a:r>
            <a:r>
              <a:rPr lang="hu-HU" sz="2000" dirty="0">
                <a:solidFill>
                  <a:srgbClr val="00B050"/>
                </a:solidFill>
              </a:rPr>
              <a:t> míg magát kisírta,</a:t>
            </a:r>
          </a:p>
          <a:p>
            <a:r>
              <a:rPr lang="hu-HU" sz="2000" dirty="0">
                <a:solidFill>
                  <a:srgbClr val="00B050"/>
                </a:solidFill>
              </a:rPr>
              <a:t>Szomorún hangicsált fészkén a pacsirta.</a:t>
            </a:r>
          </a:p>
          <a:p>
            <a:r>
              <a:rPr lang="hu-HU" sz="2000" dirty="0">
                <a:solidFill>
                  <a:srgbClr val="00B050"/>
                </a:solidFill>
              </a:rPr>
              <a:t>A vadak, farkasok </a:t>
            </a:r>
            <a:r>
              <a:rPr lang="hu-HU" sz="2000" dirty="0" err="1">
                <a:solidFill>
                  <a:srgbClr val="00B050"/>
                </a:solidFill>
              </a:rPr>
              <a:t>űlnek</a:t>
            </a:r>
            <a:r>
              <a:rPr lang="hu-HU" sz="2000" dirty="0">
                <a:solidFill>
                  <a:srgbClr val="00B050"/>
                </a:solidFill>
              </a:rPr>
              <a:t> szenderedve,</a:t>
            </a:r>
          </a:p>
          <a:p>
            <a:r>
              <a:rPr lang="hu-HU" sz="2000" dirty="0">
                <a:solidFill>
                  <a:srgbClr val="00B050"/>
                </a:solidFill>
              </a:rPr>
              <a:t>Barlangjában belől bömböl a mord medve. </a:t>
            </a:r>
            <a:r>
              <a:rPr lang="hu-HU" sz="2000" dirty="0" smtClean="0">
                <a:solidFill>
                  <a:srgbClr val="00B050"/>
                </a:solidFill>
              </a:rPr>
              <a:t>-</a:t>
            </a:r>
          </a:p>
          <a:p>
            <a:endParaRPr lang="hu-HU" sz="2000" dirty="0">
              <a:solidFill>
                <a:srgbClr val="00B050"/>
              </a:solidFill>
            </a:endParaRPr>
          </a:p>
        </p:txBody>
      </p:sp>
      <p:sp>
        <p:nvSpPr>
          <p:cNvPr id="4" name="Téglalap 3"/>
          <p:cNvSpPr/>
          <p:nvPr/>
        </p:nvSpPr>
        <p:spPr>
          <a:xfrm>
            <a:off x="5371043" y="688340"/>
            <a:ext cx="3795654" cy="584775"/>
          </a:xfrm>
          <a:prstGeom prst="rect">
            <a:avLst/>
          </a:prstGeom>
        </p:spPr>
        <p:txBody>
          <a:bodyPr wrap="none">
            <a:spAutoFit/>
          </a:bodyPr>
          <a:lstStyle/>
          <a:p>
            <a:r>
              <a:rPr lang="hu-HU" sz="3200" b="1" dirty="0">
                <a:solidFill>
                  <a:srgbClr val="00B050"/>
                </a:solidFill>
              </a:rPr>
              <a:t>Hogyan indul a vers? </a:t>
            </a:r>
          </a:p>
        </p:txBody>
      </p:sp>
      <p:sp>
        <p:nvSpPr>
          <p:cNvPr id="5" name="Téglalap 4"/>
          <p:cNvSpPr/>
          <p:nvPr/>
        </p:nvSpPr>
        <p:spPr>
          <a:xfrm>
            <a:off x="5076056" y="1412776"/>
            <a:ext cx="3996952" cy="4031873"/>
          </a:xfrm>
          <a:prstGeom prst="rect">
            <a:avLst/>
          </a:prstGeom>
        </p:spPr>
        <p:txBody>
          <a:bodyPr wrap="square">
            <a:spAutoFit/>
          </a:bodyPr>
          <a:lstStyle/>
          <a:p>
            <a:pPr algn="just"/>
            <a:r>
              <a:rPr lang="hu-HU" sz="3200" dirty="0"/>
              <a:t>A mű első része az este szemléletes leírásával kezdődik</a:t>
            </a:r>
            <a:r>
              <a:rPr lang="hu-HU" sz="3200" dirty="0" smtClean="0"/>
              <a:t>. </a:t>
            </a:r>
            <a:r>
              <a:rPr lang="hu-HU" sz="3200" dirty="0">
                <a:solidFill>
                  <a:srgbClr val="FF0000"/>
                </a:solidFill>
              </a:rPr>
              <a:t>A  természeti tájat, évszakot, napszakot, tipikus jellemet megjelenítő </a:t>
            </a:r>
            <a:r>
              <a:rPr lang="hu-HU" sz="3200" dirty="0" smtClean="0">
                <a:solidFill>
                  <a:srgbClr val="FF0000"/>
                </a:solidFill>
              </a:rPr>
              <a:t>művet  </a:t>
            </a:r>
            <a:r>
              <a:rPr lang="hu-HU" sz="3200" dirty="0">
                <a:solidFill>
                  <a:srgbClr val="FF0000"/>
                </a:solidFill>
              </a:rPr>
              <a:t>A </a:t>
            </a:r>
            <a:r>
              <a:rPr lang="hu-HU" sz="3200" dirty="0" err="1" smtClean="0">
                <a:solidFill>
                  <a:srgbClr val="FF0000"/>
                </a:solidFill>
              </a:rPr>
              <a:t>picturának</a:t>
            </a:r>
            <a:r>
              <a:rPr lang="hu-HU" sz="3200" dirty="0" smtClean="0">
                <a:solidFill>
                  <a:srgbClr val="FF0000"/>
                </a:solidFill>
              </a:rPr>
              <a:t> </a:t>
            </a:r>
            <a:r>
              <a:rPr lang="hu-HU" sz="3200" dirty="0">
                <a:solidFill>
                  <a:srgbClr val="FF0000"/>
                </a:solidFill>
              </a:rPr>
              <a:t>(latin, kép) </a:t>
            </a:r>
            <a:r>
              <a:rPr lang="hu-HU" sz="3200" dirty="0" smtClean="0">
                <a:solidFill>
                  <a:srgbClr val="FF0000"/>
                </a:solidFill>
              </a:rPr>
              <a:t>nevezzük.</a:t>
            </a:r>
            <a:endParaRPr lang="hu-HU" sz="3200" dirty="0">
              <a:solidFill>
                <a:srgbClr val="FF0000"/>
              </a:solidFill>
            </a:endParaRPr>
          </a:p>
        </p:txBody>
      </p:sp>
      <p:sp>
        <p:nvSpPr>
          <p:cNvPr id="6" name="Szövegdoboz 5"/>
          <p:cNvSpPr txBox="1"/>
          <p:nvPr/>
        </p:nvSpPr>
        <p:spPr>
          <a:xfrm>
            <a:off x="179512" y="5584310"/>
            <a:ext cx="8893496" cy="1077218"/>
          </a:xfrm>
          <a:prstGeom prst="rect">
            <a:avLst/>
          </a:prstGeom>
          <a:noFill/>
        </p:spPr>
        <p:txBody>
          <a:bodyPr wrap="square" rtlCol="0">
            <a:spAutoFit/>
          </a:bodyPr>
          <a:lstStyle/>
          <a:p>
            <a:pPr algn="just"/>
            <a:r>
              <a:rPr lang="hu-HU" sz="3200" dirty="0"/>
              <a:t>A versindító metafora a napot egy tündöklő hintóval azonosítja. </a:t>
            </a:r>
          </a:p>
        </p:txBody>
      </p:sp>
    </p:spTree>
    <p:extLst>
      <p:ext uri="{BB962C8B-B14F-4D97-AF65-F5344CB8AC3E}">
        <p14:creationId xmlns:p14="http://schemas.microsoft.com/office/powerpoint/2010/main" val="228328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107504" y="584684"/>
            <a:ext cx="4752528" cy="2554545"/>
          </a:xfrm>
          <a:prstGeom prst="rect">
            <a:avLst/>
          </a:prstGeom>
        </p:spPr>
        <p:txBody>
          <a:bodyPr wrap="square">
            <a:spAutoFit/>
          </a:bodyPr>
          <a:lstStyle/>
          <a:p>
            <a:r>
              <a:rPr lang="hu-HU" sz="2000" dirty="0" smtClean="0">
                <a:solidFill>
                  <a:srgbClr val="00B050"/>
                </a:solidFill>
              </a:rPr>
              <a:t>Melynek </a:t>
            </a:r>
            <a:r>
              <a:rPr lang="hu-HU" sz="2000" dirty="0">
                <a:solidFill>
                  <a:srgbClr val="00B050"/>
                </a:solidFill>
              </a:rPr>
              <a:t>új balzsammal bíztató harmatja</a:t>
            </a:r>
          </a:p>
          <a:p>
            <a:r>
              <a:rPr lang="hu-HU" sz="2000" dirty="0">
                <a:solidFill>
                  <a:srgbClr val="00B050"/>
                </a:solidFill>
              </a:rPr>
              <a:t>Cseppecskéit a nyílt rózsákba hullatja.</a:t>
            </a:r>
          </a:p>
          <a:p>
            <a:r>
              <a:rPr lang="hu-HU" sz="2000" dirty="0">
                <a:solidFill>
                  <a:srgbClr val="00B050"/>
                </a:solidFill>
              </a:rPr>
              <a:t>A </a:t>
            </a:r>
            <a:r>
              <a:rPr lang="hu-HU" sz="2000" dirty="0" err="1">
                <a:solidFill>
                  <a:srgbClr val="00B050"/>
                </a:solidFill>
              </a:rPr>
              <a:t>madarkák</a:t>
            </a:r>
            <a:r>
              <a:rPr lang="hu-HU" sz="2000" dirty="0">
                <a:solidFill>
                  <a:srgbClr val="00B050"/>
                </a:solidFill>
              </a:rPr>
              <a:t> meghűlt fészkeknek szélein</a:t>
            </a:r>
          </a:p>
          <a:p>
            <a:r>
              <a:rPr lang="hu-HU" sz="2000" dirty="0">
                <a:solidFill>
                  <a:srgbClr val="00B050"/>
                </a:solidFill>
              </a:rPr>
              <a:t>Szunnyadnak búcsúzó </a:t>
            </a:r>
            <a:r>
              <a:rPr lang="hu-HU" sz="2000" dirty="0" err="1">
                <a:solidFill>
                  <a:srgbClr val="00B050"/>
                </a:solidFill>
              </a:rPr>
              <a:t>nótájok</a:t>
            </a:r>
            <a:r>
              <a:rPr lang="hu-HU" sz="2000" dirty="0">
                <a:solidFill>
                  <a:srgbClr val="00B050"/>
                </a:solidFill>
              </a:rPr>
              <a:t> rendjein.</a:t>
            </a:r>
          </a:p>
          <a:p>
            <a:r>
              <a:rPr lang="hu-HU" sz="2000" dirty="0">
                <a:solidFill>
                  <a:srgbClr val="00B050"/>
                </a:solidFill>
              </a:rPr>
              <a:t>A kis </a:t>
            </a:r>
            <a:r>
              <a:rPr lang="hu-HU" sz="2000" dirty="0" err="1">
                <a:solidFill>
                  <a:srgbClr val="00B050"/>
                </a:solidFill>
              </a:rPr>
              <a:t>filemile</a:t>
            </a:r>
            <a:r>
              <a:rPr lang="hu-HU" sz="2000" dirty="0">
                <a:solidFill>
                  <a:srgbClr val="00B050"/>
                </a:solidFill>
              </a:rPr>
              <a:t> míg magát kisírta,</a:t>
            </a:r>
          </a:p>
          <a:p>
            <a:r>
              <a:rPr lang="hu-HU" sz="2000" dirty="0">
                <a:solidFill>
                  <a:srgbClr val="00B050"/>
                </a:solidFill>
              </a:rPr>
              <a:t>Szomorún hangicsált fészkén a pacsirta.</a:t>
            </a:r>
          </a:p>
          <a:p>
            <a:r>
              <a:rPr lang="hu-HU" sz="2000" dirty="0">
                <a:solidFill>
                  <a:srgbClr val="00B050"/>
                </a:solidFill>
              </a:rPr>
              <a:t>A vadak, farkasok </a:t>
            </a:r>
            <a:r>
              <a:rPr lang="hu-HU" sz="2000" dirty="0" err="1">
                <a:solidFill>
                  <a:srgbClr val="00B050"/>
                </a:solidFill>
              </a:rPr>
              <a:t>űlnek</a:t>
            </a:r>
            <a:r>
              <a:rPr lang="hu-HU" sz="2000" dirty="0">
                <a:solidFill>
                  <a:srgbClr val="00B050"/>
                </a:solidFill>
              </a:rPr>
              <a:t> szenderedve,</a:t>
            </a:r>
          </a:p>
          <a:p>
            <a:r>
              <a:rPr lang="hu-HU" sz="2000" dirty="0">
                <a:solidFill>
                  <a:srgbClr val="00B050"/>
                </a:solidFill>
              </a:rPr>
              <a:t>Barlangjában belől bömböl a mord medve. -</a:t>
            </a:r>
          </a:p>
        </p:txBody>
      </p:sp>
      <p:sp>
        <p:nvSpPr>
          <p:cNvPr id="4" name="Téglalap 3"/>
          <p:cNvSpPr/>
          <p:nvPr/>
        </p:nvSpPr>
        <p:spPr>
          <a:xfrm>
            <a:off x="5220072" y="347957"/>
            <a:ext cx="3672408" cy="3046988"/>
          </a:xfrm>
          <a:prstGeom prst="rect">
            <a:avLst/>
          </a:prstGeom>
        </p:spPr>
        <p:txBody>
          <a:bodyPr wrap="square">
            <a:spAutoFit/>
          </a:bodyPr>
          <a:lstStyle/>
          <a:p>
            <a:r>
              <a:rPr lang="hu-HU" sz="3200" b="1" dirty="0" smtClean="0">
                <a:solidFill>
                  <a:srgbClr val="00B050"/>
                </a:solidFill>
              </a:rPr>
              <a:t>Milyen költői eszközöket figyeltek meg a szakaszban? Hogyan teszi a költő érzékletessé a tájleírást? </a:t>
            </a:r>
            <a:endParaRPr lang="hu-HU" sz="3200" b="1" dirty="0">
              <a:solidFill>
                <a:srgbClr val="00B050"/>
              </a:solidFill>
            </a:endParaRPr>
          </a:p>
        </p:txBody>
      </p:sp>
      <p:sp>
        <p:nvSpPr>
          <p:cNvPr id="5" name="Téglalap 4"/>
          <p:cNvSpPr/>
          <p:nvPr/>
        </p:nvSpPr>
        <p:spPr>
          <a:xfrm>
            <a:off x="179512" y="3650660"/>
            <a:ext cx="8856984" cy="2554545"/>
          </a:xfrm>
          <a:prstGeom prst="rect">
            <a:avLst/>
          </a:prstGeom>
        </p:spPr>
        <p:txBody>
          <a:bodyPr wrap="square">
            <a:spAutoFit/>
          </a:bodyPr>
          <a:lstStyle/>
          <a:p>
            <a:pPr algn="just"/>
            <a:r>
              <a:rPr lang="hu-HU" sz="3200" dirty="0"/>
              <a:t>A vers első felére az alliterációk jellemzőek (új balzsammal bíztató, </a:t>
            </a:r>
            <a:r>
              <a:rPr lang="hu-HU" sz="3200" dirty="0" err="1"/>
              <a:t>madarkák</a:t>
            </a:r>
            <a:r>
              <a:rPr lang="hu-HU" sz="3200" dirty="0"/>
              <a:t> meghűlt, míg magát, Barlangjában belől bömböl a mord </a:t>
            </a:r>
            <a:r>
              <a:rPr lang="hu-HU" sz="3200" dirty="0" smtClean="0"/>
              <a:t>medve). </a:t>
            </a:r>
            <a:r>
              <a:rPr lang="hu-HU" sz="3200" dirty="0"/>
              <a:t>A mű a látvány leírásával indul, ezután a  az este hangjait írja le.</a:t>
            </a:r>
          </a:p>
        </p:txBody>
      </p:sp>
    </p:spTree>
    <p:extLst>
      <p:ext uri="{BB962C8B-B14F-4D97-AF65-F5344CB8AC3E}">
        <p14:creationId xmlns:p14="http://schemas.microsoft.com/office/powerpoint/2010/main" val="728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6" y="188640"/>
            <a:ext cx="5049079" cy="5324535"/>
          </a:xfrm>
          <a:prstGeom prst="rect">
            <a:avLst/>
          </a:prstGeom>
        </p:spPr>
        <p:txBody>
          <a:bodyPr wrap="square">
            <a:spAutoFit/>
          </a:bodyPr>
          <a:lstStyle/>
          <a:p>
            <a:endParaRPr lang="hu-HU" sz="2000" dirty="0" smtClean="0">
              <a:solidFill>
                <a:srgbClr val="00B050"/>
              </a:solidFill>
            </a:endParaRPr>
          </a:p>
          <a:p>
            <a:r>
              <a:rPr lang="hu-HU" sz="2000" dirty="0">
                <a:solidFill>
                  <a:srgbClr val="00B050"/>
                </a:solidFill>
              </a:rPr>
              <a:t>Ah, ti csendes szellők </a:t>
            </a:r>
            <a:r>
              <a:rPr lang="hu-HU" sz="2000" dirty="0" err="1">
                <a:solidFill>
                  <a:srgbClr val="00B050"/>
                </a:solidFill>
              </a:rPr>
              <a:t>fúvallati</a:t>
            </a:r>
            <a:r>
              <a:rPr lang="hu-HU" sz="2000" dirty="0">
                <a:solidFill>
                  <a:srgbClr val="00B050"/>
                </a:solidFill>
              </a:rPr>
              <a:t>, jertek,</a:t>
            </a:r>
          </a:p>
          <a:p>
            <a:r>
              <a:rPr lang="hu-HU" sz="2000" dirty="0">
                <a:solidFill>
                  <a:srgbClr val="00B050"/>
                </a:solidFill>
              </a:rPr>
              <a:t>Jertek füleimbe, ti édes koncertek;</a:t>
            </a:r>
          </a:p>
          <a:p>
            <a:r>
              <a:rPr lang="hu-HU" sz="2000" dirty="0" err="1">
                <a:solidFill>
                  <a:srgbClr val="00B050"/>
                </a:solidFill>
              </a:rPr>
              <a:t>Mártsátok</a:t>
            </a:r>
            <a:r>
              <a:rPr lang="hu-HU" sz="2000" dirty="0">
                <a:solidFill>
                  <a:srgbClr val="00B050"/>
                </a:solidFill>
              </a:rPr>
              <a:t> örömbe szomorú lelkemet;</a:t>
            </a:r>
          </a:p>
          <a:p>
            <a:r>
              <a:rPr lang="hu-HU" sz="2000" dirty="0">
                <a:solidFill>
                  <a:srgbClr val="00B050"/>
                </a:solidFill>
              </a:rPr>
              <a:t>A ti nyájasságtok minden bút eltemet.</a:t>
            </a:r>
          </a:p>
          <a:p>
            <a:r>
              <a:rPr lang="hu-HU" sz="2000" dirty="0">
                <a:solidFill>
                  <a:srgbClr val="00B050"/>
                </a:solidFill>
              </a:rPr>
              <a:t>Lengjetek, óh kellő </a:t>
            </a:r>
            <a:r>
              <a:rPr lang="hu-HU" sz="2000" dirty="0" err="1">
                <a:solidFill>
                  <a:srgbClr val="00B050"/>
                </a:solidFill>
              </a:rPr>
              <a:t>zefirek</a:t>
            </a:r>
            <a:r>
              <a:rPr lang="hu-HU" sz="2000" dirty="0">
                <a:solidFill>
                  <a:srgbClr val="00B050"/>
                </a:solidFill>
              </a:rPr>
              <a:t>, lengjetek,</a:t>
            </a:r>
          </a:p>
          <a:p>
            <a:r>
              <a:rPr lang="hu-HU" sz="2000" dirty="0">
                <a:solidFill>
                  <a:srgbClr val="00B050"/>
                </a:solidFill>
              </a:rPr>
              <a:t>Lankadt </a:t>
            </a:r>
            <a:r>
              <a:rPr lang="hu-HU" sz="2000" dirty="0" err="1">
                <a:solidFill>
                  <a:srgbClr val="00B050"/>
                </a:solidFill>
              </a:rPr>
              <a:t>kebelembe</a:t>
            </a:r>
            <a:r>
              <a:rPr lang="hu-HU" sz="2000" dirty="0">
                <a:solidFill>
                  <a:srgbClr val="00B050"/>
                </a:solidFill>
              </a:rPr>
              <a:t> életet </a:t>
            </a:r>
            <a:r>
              <a:rPr lang="hu-HU" sz="2000" dirty="0" err="1">
                <a:solidFill>
                  <a:srgbClr val="00B050"/>
                </a:solidFill>
              </a:rPr>
              <a:t>öntsetek</a:t>
            </a:r>
            <a:r>
              <a:rPr lang="hu-HU" sz="2000" dirty="0" smtClean="0">
                <a:solidFill>
                  <a:srgbClr val="00B050"/>
                </a:solidFill>
              </a:rPr>
              <a:t>!</a:t>
            </a:r>
          </a:p>
          <a:p>
            <a:r>
              <a:rPr lang="hu-HU" sz="2000" dirty="0" smtClean="0">
                <a:solidFill>
                  <a:srgbClr val="00B050"/>
                </a:solidFill>
              </a:rPr>
              <a:t>Mit </a:t>
            </a:r>
            <a:r>
              <a:rPr lang="hu-HU" sz="2000" dirty="0">
                <a:solidFill>
                  <a:srgbClr val="00B050"/>
                </a:solidFill>
              </a:rPr>
              <a:t>érzek?...míg szólok, egy kis nyájas szellet</a:t>
            </a:r>
          </a:p>
          <a:p>
            <a:r>
              <a:rPr lang="hu-HU" sz="2000" dirty="0">
                <a:solidFill>
                  <a:srgbClr val="00B050"/>
                </a:solidFill>
              </a:rPr>
              <a:t>Rám gyengén mennyei illatot </a:t>
            </a:r>
            <a:r>
              <a:rPr lang="hu-HU" sz="2000" dirty="0" err="1">
                <a:solidFill>
                  <a:srgbClr val="00B050"/>
                </a:solidFill>
              </a:rPr>
              <a:t>lehellett</a:t>
            </a:r>
            <a:r>
              <a:rPr lang="hu-HU" sz="2000" dirty="0">
                <a:solidFill>
                  <a:srgbClr val="00B050"/>
                </a:solidFill>
              </a:rPr>
              <a:t>.</a:t>
            </a:r>
          </a:p>
          <a:p>
            <a:r>
              <a:rPr lang="hu-HU" sz="2000" dirty="0">
                <a:solidFill>
                  <a:srgbClr val="00B050"/>
                </a:solidFill>
              </a:rPr>
              <a:t>Suhogó szárnyával a fák árnyékinál</a:t>
            </a:r>
          </a:p>
          <a:p>
            <a:r>
              <a:rPr lang="hu-HU" sz="2000" dirty="0">
                <a:solidFill>
                  <a:srgbClr val="00B050"/>
                </a:solidFill>
              </a:rPr>
              <a:t>Egy fűszerszámozott </a:t>
            </a:r>
            <a:r>
              <a:rPr lang="hu-HU" sz="2000" dirty="0" err="1">
                <a:solidFill>
                  <a:srgbClr val="00B050"/>
                </a:solidFill>
              </a:rPr>
              <a:t>theátromot</a:t>
            </a:r>
            <a:r>
              <a:rPr lang="hu-HU" sz="2000" dirty="0">
                <a:solidFill>
                  <a:srgbClr val="00B050"/>
                </a:solidFill>
              </a:rPr>
              <a:t> csinál,</a:t>
            </a:r>
          </a:p>
          <a:p>
            <a:r>
              <a:rPr lang="hu-HU" sz="2000" dirty="0">
                <a:solidFill>
                  <a:srgbClr val="00B050"/>
                </a:solidFill>
              </a:rPr>
              <a:t>Melybe a gráciák örömmel </a:t>
            </a:r>
            <a:r>
              <a:rPr lang="hu-HU" sz="2000" dirty="0" err="1">
                <a:solidFill>
                  <a:srgbClr val="00B050"/>
                </a:solidFill>
              </a:rPr>
              <a:t>repűlnek</a:t>
            </a:r>
            <a:r>
              <a:rPr lang="hu-HU" sz="2000" dirty="0">
                <a:solidFill>
                  <a:srgbClr val="00B050"/>
                </a:solidFill>
              </a:rPr>
              <a:t>,</a:t>
            </a:r>
          </a:p>
          <a:p>
            <a:r>
              <a:rPr lang="hu-HU" sz="2000" dirty="0">
                <a:solidFill>
                  <a:srgbClr val="00B050"/>
                </a:solidFill>
              </a:rPr>
              <a:t>A gyönyörűségnek lágy karjain </a:t>
            </a:r>
            <a:r>
              <a:rPr lang="hu-HU" sz="2000" dirty="0" err="1">
                <a:solidFill>
                  <a:srgbClr val="00B050"/>
                </a:solidFill>
              </a:rPr>
              <a:t>űlnek</a:t>
            </a:r>
            <a:r>
              <a:rPr lang="hu-HU" sz="2000" dirty="0">
                <a:solidFill>
                  <a:srgbClr val="00B050"/>
                </a:solidFill>
              </a:rPr>
              <a:t>;</a:t>
            </a:r>
          </a:p>
          <a:p>
            <a:r>
              <a:rPr lang="hu-HU" sz="2000" dirty="0">
                <a:solidFill>
                  <a:srgbClr val="00B050"/>
                </a:solidFill>
              </a:rPr>
              <a:t>Hol a csendes berek barna rajzolatja</a:t>
            </a:r>
          </a:p>
          <a:p>
            <a:r>
              <a:rPr lang="hu-HU" sz="2000" dirty="0">
                <a:solidFill>
                  <a:srgbClr val="00B050"/>
                </a:solidFill>
              </a:rPr>
              <a:t>Magát a hold rezgő fényénél ingatja.</a:t>
            </a:r>
          </a:p>
          <a:p>
            <a:r>
              <a:rPr lang="hu-HU" sz="2000" dirty="0">
                <a:solidFill>
                  <a:srgbClr val="00B050"/>
                </a:solidFill>
              </a:rPr>
              <a:t>Egyszóval, e </a:t>
            </a:r>
            <a:r>
              <a:rPr lang="hu-HU" sz="2000" dirty="0" err="1">
                <a:solidFill>
                  <a:srgbClr val="00B050"/>
                </a:solidFill>
              </a:rPr>
              <a:t>vídám</a:t>
            </a:r>
            <a:r>
              <a:rPr lang="hu-HU" sz="2000" dirty="0">
                <a:solidFill>
                  <a:srgbClr val="00B050"/>
                </a:solidFill>
              </a:rPr>
              <a:t> </a:t>
            </a:r>
            <a:r>
              <a:rPr lang="hu-HU" sz="2000" dirty="0" err="1">
                <a:solidFill>
                  <a:srgbClr val="00B050"/>
                </a:solidFill>
              </a:rPr>
              <a:t>melancholiának</a:t>
            </a:r>
            <a:endParaRPr lang="hu-HU" sz="2000" dirty="0">
              <a:solidFill>
                <a:srgbClr val="00B050"/>
              </a:solidFill>
            </a:endParaRPr>
          </a:p>
          <a:p>
            <a:r>
              <a:rPr lang="hu-HU" sz="2000" dirty="0">
                <a:solidFill>
                  <a:srgbClr val="00B050"/>
                </a:solidFill>
              </a:rPr>
              <a:t>Kies szállásai örömre </a:t>
            </a:r>
            <a:r>
              <a:rPr lang="hu-HU" sz="2000" dirty="0" err="1">
                <a:solidFill>
                  <a:srgbClr val="00B050"/>
                </a:solidFill>
              </a:rPr>
              <a:t>nyílának</a:t>
            </a:r>
            <a:r>
              <a:rPr lang="hu-HU" sz="2000" dirty="0">
                <a:solidFill>
                  <a:srgbClr val="00B050"/>
                </a:solidFill>
              </a:rPr>
              <a:t>.</a:t>
            </a:r>
          </a:p>
        </p:txBody>
      </p:sp>
      <p:sp>
        <p:nvSpPr>
          <p:cNvPr id="4" name="Téglalap 3"/>
          <p:cNvSpPr/>
          <p:nvPr/>
        </p:nvSpPr>
        <p:spPr>
          <a:xfrm>
            <a:off x="5327576" y="395953"/>
            <a:ext cx="3816424" cy="1077218"/>
          </a:xfrm>
          <a:prstGeom prst="rect">
            <a:avLst/>
          </a:prstGeom>
        </p:spPr>
        <p:txBody>
          <a:bodyPr wrap="square">
            <a:spAutoFit/>
          </a:bodyPr>
          <a:lstStyle/>
          <a:p>
            <a:r>
              <a:rPr lang="hu-HU" sz="3200" b="1" dirty="0" smtClean="0">
                <a:solidFill>
                  <a:srgbClr val="00B050"/>
                </a:solidFill>
              </a:rPr>
              <a:t>Milyen hatással van a lírai énre az este? </a:t>
            </a:r>
            <a:endParaRPr lang="hu-HU" sz="3200" b="1" dirty="0">
              <a:solidFill>
                <a:srgbClr val="00B050"/>
              </a:solidFill>
            </a:endParaRPr>
          </a:p>
        </p:txBody>
      </p:sp>
      <p:sp>
        <p:nvSpPr>
          <p:cNvPr id="5" name="Téglalap 4"/>
          <p:cNvSpPr/>
          <p:nvPr/>
        </p:nvSpPr>
        <p:spPr>
          <a:xfrm>
            <a:off x="5076055" y="1496339"/>
            <a:ext cx="3888432" cy="4031873"/>
          </a:xfrm>
          <a:prstGeom prst="rect">
            <a:avLst/>
          </a:prstGeom>
        </p:spPr>
        <p:txBody>
          <a:bodyPr wrap="square">
            <a:spAutoFit/>
          </a:bodyPr>
          <a:lstStyle/>
          <a:p>
            <a:pPr algn="just"/>
            <a:r>
              <a:rPr lang="hu-HU" sz="3200" dirty="0" smtClean="0"/>
              <a:t>A lírai én </a:t>
            </a:r>
            <a:r>
              <a:rPr lang="hu-HU" sz="3200" dirty="0"/>
              <a:t>a folytatásban a szellőkhöz fordul panaszával: szomorú lelkére tőlük, a természet koncerthangjaitól kér enyhülést. </a:t>
            </a:r>
            <a:endParaRPr lang="hu-HU" sz="3200" dirty="0">
              <a:solidFill>
                <a:srgbClr val="FF0000"/>
              </a:solidFill>
            </a:endParaRPr>
          </a:p>
        </p:txBody>
      </p:sp>
      <p:sp>
        <p:nvSpPr>
          <p:cNvPr id="8" name="Téglalap 7"/>
          <p:cNvSpPr/>
          <p:nvPr/>
        </p:nvSpPr>
        <p:spPr>
          <a:xfrm>
            <a:off x="29448" y="5528212"/>
            <a:ext cx="8791023" cy="1077218"/>
          </a:xfrm>
          <a:prstGeom prst="rect">
            <a:avLst/>
          </a:prstGeom>
        </p:spPr>
        <p:txBody>
          <a:bodyPr wrap="square">
            <a:spAutoFit/>
          </a:bodyPr>
          <a:lstStyle/>
          <a:p>
            <a:pPr algn="just"/>
            <a:r>
              <a:rPr lang="hu-HU" sz="3200" dirty="0"/>
              <a:t>Ebben a szakaszban az illatok is </a:t>
            </a:r>
            <a:r>
              <a:rPr lang="hu-HU" sz="3200" dirty="0" err="1"/>
              <a:t>megjellenek</a:t>
            </a:r>
            <a:r>
              <a:rPr lang="hu-HU" sz="3200" dirty="0"/>
              <a:t>, még érzékletesebbé téve az este leírását.</a:t>
            </a:r>
          </a:p>
        </p:txBody>
      </p:sp>
    </p:spTree>
    <p:extLst>
      <p:ext uri="{BB962C8B-B14F-4D97-AF65-F5344CB8AC3E}">
        <p14:creationId xmlns:p14="http://schemas.microsoft.com/office/powerpoint/2010/main" val="92935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6" y="188640"/>
            <a:ext cx="5193095" cy="2862322"/>
          </a:xfrm>
          <a:prstGeom prst="rect">
            <a:avLst/>
          </a:prstGeom>
        </p:spPr>
        <p:txBody>
          <a:bodyPr wrap="square">
            <a:spAutoFit/>
          </a:bodyPr>
          <a:lstStyle/>
          <a:p>
            <a:r>
              <a:rPr lang="hu-HU" sz="2000" dirty="0" smtClean="0">
                <a:solidFill>
                  <a:srgbClr val="00B050"/>
                </a:solidFill>
              </a:rPr>
              <a:t>Késsél </a:t>
            </a:r>
            <a:r>
              <a:rPr lang="hu-HU" sz="2000" dirty="0">
                <a:solidFill>
                  <a:srgbClr val="00B050"/>
                </a:solidFill>
              </a:rPr>
              <a:t>még, setét éj, komor óráiddal,</a:t>
            </a:r>
          </a:p>
          <a:p>
            <a:r>
              <a:rPr lang="hu-HU" sz="2000" dirty="0">
                <a:solidFill>
                  <a:srgbClr val="00B050"/>
                </a:solidFill>
              </a:rPr>
              <a:t>Ne fedd </a:t>
            </a:r>
            <a:r>
              <a:rPr lang="hu-HU" sz="2000" dirty="0" err="1">
                <a:solidFill>
                  <a:srgbClr val="00B050"/>
                </a:solidFill>
              </a:rPr>
              <a:t>bé</a:t>
            </a:r>
            <a:r>
              <a:rPr lang="hu-HU" sz="2000" dirty="0">
                <a:solidFill>
                  <a:srgbClr val="00B050"/>
                </a:solidFill>
              </a:rPr>
              <a:t> kedvemet hideg szárnyaiddal:</a:t>
            </a:r>
          </a:p>
          <a:p>
            <a:r>
              <a:rPr lang="hu-HU" sz="2000" dirty="0">
                <a:solidFill>
                  <a:srgbClr val="00B050"/>
                </a:solidFill>
              </a:rPr>
              <a:t>Úgyis e világba semmi részem nincsen,</a:t>
            </a:r>
          </a:p>
          <a:p>
            <a:r>
              <a:rPr lang="hu-HU" sz="2000" dirty="0">
                <a:solidFill>
                  <a:srgbClr val="00B050"/>
                </a:solidFill>
              </a:rPr>
              <a:t>Mely bágyadt lelkemre megnyugovást </a:t>
            </a:r>
            <a:r>
              <a:rPr lang="hu-HU" sz="2000" dirty="0" err="1">
                <a:solidFill>
                  <a:srgbClr val="00B050"/>
                </a:solidFill>
              </a:rPr>
              <a:t>hintsen</a:t>
            </a:r>
            <a:r>
              <a:rPr lang="hu-HU" sz="2000" dirty="0">
                <a:solidFill>
                  <a:srgbClr val="00B050"/>
                </a:solidFill>
              </a:rPr>
              <a:t>;</a:t>
            </a:r>
          </a:p>
          <a:p>
            <a:r>
              <a:rPr lang="hu-HU" sz="2000" dirty="0">
                <a:solidFill>
                  <a:srgbClr val="00B050"/>
                </a:solidFill>
              </a:rPr>
              <a:t>Mikor a világnak lármáját sokallom,</a:t>
            </a:r>
          </a:p>
          <a:p>
            <a:r>
              <a:rPr lang="hu-HU" sz="2000" dirty="0">
                <a:solidFill>
                  <a:srgbClr val="00B050"/>
                </a:solidFill>
              </a:rPr>
              <a:t>Kevélynek, fösvénynek csörtetését hallom,</a:t>
            </a:r>
          </a:p>
          <a:p>
            <a:r>
              <a:rPr lang="hu-HU" sz="2000" dirty="0">
                <a:solidFill>
                  <a:srgbClr val="00B050"/>
                </a:solidFill>
              </a:rPr>
              <a:t>Mikor az emberek </a:t>
            </a:r>
            <a:r>
              <a:rPr lang="hu-HU" sz="2000" dirty="0" err="1">
                <a:solidFill>
                  <a:srgbClr val="00B050"/>
                </a:solidFill>
              </a:rPr>
              <a:t>körűltem</a:t>
            </a:r>
            <a:r>
              <a:rPr lang="hu-HU" sz="2000" dirty="0">
                <a:solidFill>
                  <a:srgbClr val="00B050"/>
                </a:solidFill>
              </a:rPr>
              <a:t> </a:t>
            </a:r>
            <a:r>
              <a:rPr lang="hu-HU" sz="2000" dirty="0" err="1">
                <a:solidFill>
                  <a:srgbClr val="00B050"/>
                </a:solidFill>
              </a:rPr>
              <a:t>zsibongnak</a:t>
            </a:r>
            <a:r>
              <a:rPr lang="hu-HU" sz="2000" dirty="0">
                <a:solidFill>
                  <a:srgbClr val="00B050"/>
                </a:solidFill>
              </a:rPr>
              <a:t>,</a:t>
            </a:r>
          </a:p>
          <a:p>
            <a:r>
              <a:rPr lang="hu-HU" sz="2000" dirty="0">
                <a:solidFill>
                  <a:srgbClr val="00B050"/>
                </a:solidFill>
              </a:rPr>
              <a:t>S kényektől részegen egymásra </a:t>
            </a:r>
            <a:r>
              <a:rPr lang="hu-HU" sz="2000" dirty="0" err="1">
                <a:solidFill>
                  <a:srgbClr val="00B050"/>
                </a:solidFill>
              </a:rPr>
              <a:t>tolongnak</a:t>
            </a:r>
            <a:r>
              <a:rPr lang="hu-HU" sz="2000" dirty="0">
                <a:solidFill>
                  <a:srgbClr val="00B050"/>
                </a:solidFill>
              </a:rPr>
              <a:t>.</a:t>
            </a:r>
          </a:p>
          <a:p>
            <a:endParaRPr lang="hu-HU" sz="2000" dirty="0">
              <a:solidFill>
                <a:srgbClr val="00B050"/>
              </a:solidFill>
            </a:endParaRPr>
          </a:p>
        </p:txBody>
      </p:sp>
      <p:sp>
        <p:nvSpPr>
          <p:cNvPr id="4" name="Téglalap 3"/>
          <p:cNvSpPr/>
          <p:nvPr/>
        </p:nvSpPr>
        <p:spPr>
          <a:xfrm>
            <a:off x="5508104" y="292296"/>
            <a:ext cx="3528392" cy="1569660"/>
          </a:xfrm>
          <a:prstGeom prst="rect">
            <a:avLst/>
          </a:prstGeom>
        </p:spPr>
        <p:txBody>
          <a:bodyPr wrap="square">
            <a:spAutoFit/>
          </a:bodyPr>
          <a:lstStyle/>
          <a:p>
            <a:r>
              <a:rPr lang="hu-HU" sz="3200" b="1" dirty="0" smtClean="0">
                <a:solidFill>
                  <a:srgbClr val="00B050"/>
                </a:solidFill>
              </a:rPr>
              <a:t>Mi változik meg ebben a szakaszban?  </a:t>
            </a:r>
            <a:endParaRPr lang="hu-HU" sz="3200" b="1" dirty="0">
              <a:solidFill>
                <a:srgbClr val="00B050"/>
              </a:solidFill>
            </a:endParaRPr>
          </a:p>
        </p:txBody>
      </p:sp>
      <p:sp>
        <p:nvSpPr>
          <p:cNvPr id="5" name="Téglalap 4"/>
          <p:cNvSpPr/>
          <p:nvPr/>
        </p:nvSpPr>
        <p:spPr>
          <a:xfrm>
            <a:off x="0" y="3212976"/>
            <a:ext cx="4139952" cy="3539430"/>
          </a:xfrm>
          <a:prstGeom prst="rect">
            <a:avLst/>
          </a:prstGeom>
        </p:spPr>
        <p:txBody>
          <a:bodyPr wrap="square">
            <a:spAutoFit/>
          </a:bodyPr>
          <a:lstStyle/>
          <a:p>
            <a:pPr algn="just"/>
            <a:r>
              <a:rPr lang="hu-HU" sz="3200" dirty="0" smtClean="0"/>
              <a:t>A természeti kép után a lírai én a saját érzéseiről ír. Rossz hangulatának oka a világ lármája, az emberek zsibongása, és a fösvények csörtetése. </a:t>
            </a:r>
            <a:endParaRPr lang="hu-HU" sz="3200" dirty="0">
              <a:solidFill>
                <a:srgbClr val="FF0000"/>
              </a:solidFill>
            </a:endParaRPr>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708920"/>
            <a:ext cx="3802732" cy="3802732"/>
          </a:xfrm>
          <a:prstGeom prst="rect">
            <a:avLst/>
          </a:prstGeom>
        </p:spPr>
      </p:pic>
    </p:spTree>
    <p:extLst>
      <p:ext uri="{BB962C8B-B14F-4D97-AF65-F5344CB8AC3E}">
        <p14:creationId xmlns:p14="http://schemas.microsoft.com/office/powerpoint/2010/main" val="233711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3744416"/>
          </a:xfrm>
        </p:spPr>
        <p:txBody>
          <a:bodyPr/>
          <a:lstStyle/>
          <a:p>
            <a:pPr marL="0" indent="0" algn="just">
              <a:spcBef>
                <a:spcPts val="0"/>
              </a:spcBef>
              <a:buNone/>
            </a:pPr>
            <a:r>
              <a:rPr lang="hu-HU" dirty="0">
                <a:latin typeface="Times New Roman" pitchFamily="18" charset="0"/>
                <a:cs typeface="Times New Roman" pitchFamily="18" charset="0"/>
              </a:rPr>
              <a:t>Apja Csokonai József borbély, </a:t>
            </a:r>
            <a:r>
              <a:rPr lang="hu-HU" dirty="0" smtClean="0">
                <a:latin typeface="Times New Roman" pitchFamily="18" charset="0"/>
                <a:cs typeface="Times New Roman" pitchFamily="18" charset="0"/>
              </a:rPr>
              <a:t>anyja </a:t>
            </a:r>
            <a:r>
              <a:rPr lang="hu-HU" dirty="0">
                <a:latin typeface="Times New Roman" pitchFamily="18" charset="0"/>
                <a:cs typeface="Times New Roman" pitchFamily="18" charset="0"/>
              </a:rPr>
              <a:t>Diószegi Sára művelt polgári családból származott</a:t>
            </a:r>
            <a:r>
              <a:rPr lang="hu-HU" dirty="0" smtClean="0">
                <a:latin typeface="Times New Roman" pitchFamily="18" charset="0"/>
                <a:cs typeface="Times New Roman" pitchFamily="18" charset="0"/>
              </a:rPr>
              <a:t>.</a:t>
            </a:r>
          </a:p>
          <a:p>
            <a:pPr marL="0" indent="0" algn="just">
              <a:spcBef>
                <a:spcPts val="0"/>
              </a:spcBef>
              <a:buNone/>
            </a:pPr>
            <a:endParaRPr lang="hu-HU" dirty="0" smtClean="0">
              <a:solidFill>
                <a:srgbClr val="00B050"/>
              </a:solidFill>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A </a:t>
            </a:r>
            <a:r>
              <a:rPr lang="hu-HU" dirty="0">
                <a:solidFill>
                  <a:srgbClr val="00B050"/>
                </a:solidFill>
                <a:latin typeface="Times New Roman" pitchFamily="18" charset="0"/>
                <a:cs typeface="Times New Roman" pitchFamily="18" charset="0"/>
              </a:rPr>
              <a:t>korabeli borbélyok a hajnyírás és borotválás mellett segédorvosi, katonai orvosi feladatokat is </a:t>
            </a:r>
            <a:r>
              <a:rPr lang="hu-HU" dirty="0" err="1">
                <a:solidFill>
                  <a:srgbClr val="00B050"/>
                </a:solidFill>
                <a:latin typeface="Times New Roman" pitchFamily="18" charset="0"/>
                <a:cs typeface="Times New Roman" pitchFamily="18" charset="0"/>
              </a:rPr>
              <a:t>elláttak</a:t>
            </a:r>
            <a:r>
              <a:rPr lang="hu-HU" dirty="0">
                <a:solidFill>
                  <a:srgbClr val="00B050"/>
                </a:solidFill>
                <a:latin typeface="Times New Roman" pitchFamily="18" charset="0"/>
                <a:cs typeface="Times New Roman" pitchFamily="18" charset="0"/>
              </a:rPr>
              <a:t>, fogat húztak, eret vágtak.</a:t>
            </a:r>
          </a:p>
        </p:txBody>
      </p:sp>
      <p:pic>
        <p:nvPicPr>
          <p:cNvPr id="4" name="Kép 3" descr="3851.jpg"/>
          <p:cNvPicPr>
            <a:picLocks noChangeAspect="1"/>
          </p:cNvPicPr>
          <p:nvPr/>
        </p:nvPicPr>
        <p:blipFill>
          <a:blip r:embed="rId3" cstate="print"/>
          <a:stretch>
            <a:fillRect/>
          </a:stretch>
        </p:blipFill>
        <p:spPr>
          <a:xfrm>
            <a:off x="6231260" y="2780928"/>
            <a:ext cx="2455540" cy="3240361"/>
          </a:xfrm>
          <a:prstGeom prst="rect">
            <a:avLst/>
          </a:prstGeom>
        </p:spPr>
      </p:pic>
      <p:sp>
        <p:nvSpPr>
          <p:cNvPr id="2" name="Téglalap 1"/>
          <p:cNvSpPr/>
          <p:nvPr/>
        </p:nvSpPr>
        <p:spPr>
          <a:xfrm>
            <a:off x="146962" y="3501008"/>
            <a:ext cx="5721181" cy="4154984"/>
          </a:xfrm>
          <a:prstGeom prst="rect">
            <a:avLst/>
          </a:prstGeom>
        </p:spPr>
        <p:txBody>
          <a:bodyPr wrap="square">
            <a:spAutoFit/>
          </a:bodyPr>
          <a:lstStyle/>
          <a:p>
            <a:pPr algn="just"/>
            <a:r>
              <a:rPr lang="hu-HU" sz="3200" dirty="0">
                <a:solidFill>
                  <a:srgbClr val="00B050"/>
                </a:solidFill>
              </a:rPr>
              <a:t>Férje </a:t>
            </a:r>
            <a:r>
              <a:rPr lang="hu-HU" sz="3200" dirty="0" smtClean="0">
                <a:solidFill>
                  <a:srgbClr val="00B050"/>
                </a:solidFill>
              </a:rPr>
              <a:t>halála (1786) </a:t>
            </a:r>
            <a:r>
              <a:rPr lang="hu-HU" sz="3200" dirty="0">
                <a:solidFill>
                  <a:srgbClr val="00B050"/>
                </a:solidFill>
              </a:rPr>
              <a:t>után a család elszegényedik, örökségük nagy részét elárverezik. Diószegi Sára sokat dolgozik és kosztos diákokat vállal, hogy gyermekeit taníttatni tudja.</a:t>
            </a:r>
          </a:p>
          <a:p>
            <a:endParaRPr lang="hu-HU" dirty="0"/>
          </a:p>
          <a:p>
            <a:endParaRPr lang="hu-HU" dirty="0"/>
          </a:p>
          <a:p>
            <a:endParaRPr lang="hu-HU" dirty="0"/>
          </a:p>
          <a:p>
            <a:endParaRPr lang="hu-HU" dirty="0"/>
          </a:p>
        </p:txBody>
      </p:sp>
    </p:spTree>
    <p:extLst>
      <p:ext uri="{BB962C8B-B14F-4D97-AF65-F5344CB8AC3E}">
        <p14:creationId xmlns:p14="http://schemas.microsoft.com/office/powerpoint/2010/main" val="1317429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6" y="188640"/>
            <a:ext cx="6273215" cy="3354765"/>
          </a:xfrm>
          <a:prstGeom prst="rect">
            <a:avLst/>
          </a:prstGeom>
        </p:spPr>
        <p:txBody>
          <a:bodyPr wrap="square">
            <a:spAutoFit/>
          </a:bodyPr>
          <a:lstStyle/>
          <a:p>
            <a:r>
              <a:rPr lang="hu-HU" sz="2400" dirty="0">
                <a:solidFill>
                  <a:srgbClr val="00B050"/>
                </a:solidFill>
              </a:rPr>
              <a:t>Bódult emberi nem, hát szabad létedre</a:t>
            </a:r>
          </a:p>
          <a:p>
            <a:r>
              <a:rPr lang="hu-HU" sz="2400" dirty="0">
                <a:solidFill>
                  <a:srgbClr val="00B050"/>
                </a:solidFill>
              </a:rPr>
              <a:t>Mért vertél </a:t>
            </a:r>
            <a:r>
              <a:rPr lang="hu-HU" sz="2400" dirty="0" err="1">
                <a:solidFill>
                  <a:srgbClr val="00B050"/>
                </a:solidFill>
              </a:rPr>
              <a:t>zárbékót</a:t>
            </a:r>
            <a:r>
              <a:rPr lang="hu-HU" sz="2400" dirty="0">
                <a:solidFill>
                  <a:srgbClr val="00B050"/>
                </a:solidFill>
              </a:rPr>
              <a:t> tulajdon kezedre?</a:t>
            </a:r>
          </a:p>
          <a:p>
            <a:r>
              <a:rPr lang="hu-HU" sz="2400" dirty="0">
                <a:solidFill>
                  <a:srgbClr val="00B050"/>
                </a:solidFill>
              </a:rPr>
              <a:t>Tiéd volt ez a </a:t>
            </a:r>
            <a:r>
              <a:rPr lang="hu-HU" sz="2400" dirty="0" err="1">
                <a:solidFill>
                  <a:srgbClr val="00B050"/>
                </a:solidFill>
              </a:rPr>
              <a:t>főld</a:t>
            </a:r>
            <a:r>
              <a:rPr lang="hu-HU" sz="2400" dirty="0">
                <a:solidFill>
                  <a:srgbClr val="00B050"/>
                </a:solidFill>
              </a:rPr>
              <a:t>, tiéd volt egészen,</a:t>
            </a:r>
          </a:p>
          <a:p>
            <a:r>
              <a:rPr lang="hu-HU" sz="2400" dirty="0">
                <a:solidFill>
                  <a:srgbClr val="00B050"/>
                </a:solidFill>
              </a:rPr>
              <a:t>Melyből most a kevély s fösvény </a:t>
            </a:r>
            <a:r>
              <a:rPr lang="hu-HU" sz="2400" dirty="0" err="1">
                <a:solidFill>
                  <a:srgbClr val="00B050"/>
                </a:solidFill>
              </a:rPr>
              <a:t>dézmát</a:t>
            </a:r>
            <a:r>
              <a:rPr lang="hu-HU" sz="2400" dirty="0">
                <a:solidFill>
                  <a:srgbClr val="00B050"/>
                </a:solidFill>
              </a:rPr>
              <a:t> vészen.</a:t>
            </a:r>
          </a:p>
          <a:p>
            <a:r>
              <a:rPr lang="hu-HU" sz="2400" dirty="0">
                <a:solidFill>
                  <a:srgbClr val="00B050"/>
                </a:solidFill>
              </a:rPr>
              <a:t>Mért szabtál hát határt önfiaid között;</a:t>
            </a:r>
          </a:p>
          <a:p>
            <a:r>
              <a:rPr lang="hu-HU" sz="2400" dirty="0" err="1">
                <a:solidFill>
                  <a:srgbClr val="00B050"/>
                </a:solidFill>
              </a:rPr>
              <a:t>Ládd</a:t>
            </a:r>
            <a:r>
              <a:rPr lang="hu-HU" sz="2400" dirty="0">
                <a:solidFill>
                  <a:srgbClr val="00B050"/>
                </a:solidFill>
              </a:rPr>
              <a:t>-é már egymástól mind </a:t>
            </a:r>
            <a:r>
              <a:rPr lang="hu-HU" sz="2400" dirty="0" err="1">
                <a:solidFill>
                  <a:srgbClr val="00B050"/>
                </a:solidFill>
              </a:rPr>
              <a:t>megkülönözött</a:t>
            </a:r>
            <a:r>
              <a:rPr lang="hu-HU" sz="2400" dirty="0">
                <a:solidFill>
                  <a:srgbClr val="00B050"/>
                </a:solidFill>
              </a:rPr>
              <a:t>.</a:t>
            </a:r>
          </a:p>
          <a:p>
            <a:r>
              <a:rPr lang="hu-HU" sz="2400" dirty="0">
                <a:solidFill>
                  <a:srgbClr val="00B050"/>
                </a:solidFill>
              </a:rPr>
              <a:t>Az </a:t>
            </a:r>
            <a:r>
              <a:rPr lang="hu-HU" sz="2400" dirty="0" err="1">
                <a:solidFill>
                  <a:srgbClr val="00B050"/>
                </a:solidFill>
              </a:rPr>
              <a:t>enyim</a:t>
            </a:r>
            <a:r>
              <a:rPr lang="hu-HU" sz="2400" dirty="0">
                <a:solidFill>
                  <a:srgbClr val="00B050"/>
                </a:solidFill>
              </a:rPr>
              <a:t>, a tied mennyi lármát </a:t>
            </a:r>
            <a:r>
              <a:rPr lang="hu-HU" sz="2400" dirty="0" err="1">
                <a:solidFill>
                  <a:srgbClr val="00B050"/>
                </a:solidFill>
              </a:rPr>
              <a:t>szűle</a:t>
            </a:r>
            <a:r>
              <a:rPr lang="hu-HU" sz="2400" dirty="0">
                <a:solidFill>
                  <a:srgbClr val="00B050"/>
                </a:solidFill>
              </a:rPr>
              <a:t>,</a:t>
            </a:r>
          </a:p>
          <a:p>
            <a:r>
              <a:rPr lang="hu-HU" sz="2400" dirty="0" err="1">
                <a:solidFill>
                  <a:srgbClr val="00B050"/>
                </a:solidFill>
              </a:rPr>
              <a:t>Miolta</a:t>
            </a:r>
            <a:r>
              <a:rPr lang="hu-HU" sz="2400" dirty="0">
                <a:solidFill>
                  <a:srgbClr val="00B050"/>
                </a:solidFill>
              </a:rPr>
              <a:t> a miénk nevezet </a:t>
            </a:r>
            <a:r>
              <a:rPr lang="hu-HU" sz="2400" dirty="0" err="1">
                <a:solidFill>
                  <a:srgbClr val="00B050"/>
                </a:solidFill>
              </a:rPr>
              <a:t>elűle</a:t>
            </a:r>
            <a:r>
              <a:rPr lang="hu-HU" sz="2400" dirty="0">
                <a:solidFill>
                  <a:srgbClr val="00B050"/>
                </a:solidFill>
              </a:rPr>
              <a:t>.</a:t>
            </a:r>
          </a:p>
          <a:p>
            <a:endParaRPr lang="hu-HU" sz="2000" dirty="0">
              <a:solidFill>
                <a:srgbClr val="00B050"/>
              </a:solidFill>
            </a:endParaRPr>
          </a:p>
        </p:txBody>
      </p:sp>
      <p:sp>
        <p:nvSpPr>
          <p:cNvPr id="4" name="Téglalap 3"/>
          <p:cNvSpPr/>
          <p:nvPr/>
        </p:nvSpPr>
        <p:spPr>
          <a:xfrm>
            <a:off x="6372200" y="395953"/>
            <a:ext cx="2552388" cy="2554545"/>
          </a:xfrm>
          <a:prstGeom prst="rect">
            <a:avLst/>
          </a:prstGeom>
        </p:spPr>
        <p:txBody>
          <a:bodyPr wrap="square">
            <a:spAutoFit/>
          </a:bodyPr>
          <a:lstStyle/>
          <a:p>
            <a:r>
              <a:rPr lang="hu-HU" sz="3200" b="1" dirty="0" smtClean="0">
                <a:solidFill>
                  <a:srgbClr val="00B050"/>
                </a:solidFill>
              </a:rPr>
              <a:t>Kinek a filozófiáját ismered fel ebben a részletben?</a:t>
            </a:r>
            <a:endParaRPr lang="hu-HU" sz="3200" b="1" dirty="0">
              <a:solidFill>
                <a:srgbClr val="00B050"/>
              </a:solidFill>
            </a:endParaRPr>
          </a:p>
        </p:txBody>
      </p:sp>
      <p:sp>
        <p:nvSpPr>
          <p:cNvPr id="5" name="Téglalap 4"/>
          <p:cNvSpPr/>
          <p:nvPr/>
        </p:nvSpPr>
        <p:spPr>
          <a:xfrm>
            <a:off x="59085" y="4077072"/>
            <a:ext cx="8865503" cy="2554545"/>
          </a:xfrm>
          <a:prstGeom prst="rect">
            <a:avLst/>
          </a:prstGeom>
        </p:spPr>
        <p:txBody>
          <a:bodyPr wrap="square">
            <a:spAutoFit/>
          </a:bodyPr>
          <a:lstStyle/>
          <a:p>
            <a:pPr algn="just"/>
            <a:r>
              <a:rPr lang="hu-HU" sz="3200" dirty="0"/>
              <a:t>A műre Rousseau gondolatai hatottak, miszerint az ember természeténél fogva jó, azonban a társadalom megrontja. Csokonai szerint minden rossz forrása a magántulajdon megjelenése volt, azelőtt az emberek harmóniában éltek. </a:t>
            </a:r>
          </a:p>
        </p:txBody>
      </p:sp>
    </p:spTree>
    <p:extLst>
      <p:ext uri="{BB962C8B-B14F-4D97-AF65-F5344CB8AC3E}">
        <p14:creationId xmlns:p14="http://schemas.microsoft.com/office/powerpoint/2010/main" val="38530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6" y="188640"/>
            <a:ext cx="6345224" cy="3046988"/>
          </a:xfrm>
          <a:prstGeom prst="rect">
            <a:avLst/>
          </a:prstGeom>
        </p:spPr>
        <p:txBody>
          <a:bodyPr wrap="square">
            <a:spAutoFit/>
          </a:bodyPr>
          <a:lstStyle/>
          <a:p>
            <a:r>
              <a:rPr lang="hu-HU" sz="2400" dirty="0">
                <a:solidFill>
                  <a:srgbClr val="00B050"/>
                </a:solidFill>
              </a:rPr>
              <a:t>Hajdan a termő </a:t>
            </a:r>
            <a:r>
              <a:rPr lang="hu-HU" sz="2400" dirty="0" err="1">
                <a:solidFill>
                  <a:srgbClr val="00B050"/>
                </a:solidFill>
              </a:rPr>
              <a:t>főld</a:t>
            </a:r>
            <a:r>
              <a:rPr lang="hu-HU" sz="2400" dirty="0">
                <a:solidFill>
                  <a:srgbClr val="00B050"/>
                </a:solidFill>
              </a:rPr>
              <a:t>, míg birtokká nem vált,</a:t>
            </a:r>
          </a:p>
          <a:p>
            <a:r>
              <a:rPr lang="hu-HU" sz="2400" dirty="0">
                <a:solidFill>
                  <a:srgbClr val="00B050"/>
                </a:solidFill>
              </a:rPr>
              <a:t>Per és lárma </a:t>
            </a:r>
            <a:r>
              <a:rPr lang="hu-HU" sz="2400" dirty="0" err="1">
                <a:solidFill>
                  <a:srgbClr val="00B050"/>
                </a:solidFill>
              </a:rPr>
              <a:t>nélkűl</a:t>
            </a:r>
            <a:r>
              <a:rPr lang="hu-HU" sz="2400" dirty="0">
                <a:solidFill>
                  <a:srgbClr val="00B050"/>
                </a:solidFill>
              </a:rPr>
              <a:t> annyi embert táplált,</a:t>
            </a:r>
          </a:p>
          <a:p>
            <a:r>
              <a:rPr lang="hu-HU" sz="2400" dirty="0">
                <a:solidFill>
                  <a:srgbClr val="00B050"/>
                </a:solidFill>
              </a:rPr>
              <a:t>S többet: mert még akkor a had és veszettség</a:t>
            </a:r>
          </a:p>
          <a:p>
            <a:r>
              <a:rPr lang="hu-HU" sz="2400" dirty="0">
                <a:solidFill>
                  <a:srgbClr val="00B050"/>
                </a:solidFill>
              </a:rPr>
              <a:t>Mérgétől nem veszett annyi sok nemzetség.</a:t>
            </a:r>
          </a:p>
          <a:p>
            <a:r>
              <a:rPr lang="hu-HU" sz="2400" dirty="0">
                <a:solidFill>
                  <a:srgbClr val="00B050"/>
                </a:solidFill>
              </a:rPr>
              <a:t>Nem volt még </a:t>
            </a:r>
            <a:r>
              <a:rPr lang="hu-HU" sz="2400" dirty="0" err="1">
                <a:solidFill>
                  <a:srgbClr val="00B050"/>
                </a:solidFill>
              </a:rPr>
              <a:t>koldúsa</a:t>
            </a:r>
            <a:r>
              <a:rPr lang="hu-HU" sz="2400" dirty="0">
                <a:solidFill>
                  <a:srgbClr val="00B050"/>
                </a:solidFill>
              </a:rPr>
              <a:t> akkor a törvénynek,</a:t>
            </a:r>
          </a:p>
          <a:p>
            <a:r>
              <a:rPr lang="hu-HU" sz="2400" dirty="0">
                <a:solidFill>
                  <a:srgbClr val="00B050"/>
                </a:solidFill>
              </a:rPr>
              <a:t>Nem született senki gazdagnak, szegénynek.</a:t>
            </a:r>
          </a:p>
          <a:p>
            <a:r>
              <a:rPr lang="hu-HU" sz="2400" dirty="0">
                <a:solidFill>
                  <a:srgbClr val="00B050"/>
                </a:solidFill>
              </a:rPr>
              <a:t>Az igazságtévő határkő és halom,</a:t>
            </a:r>
          </a:p>
          <a:p>
            <a:r>
              <a:rPr lang="hu-HU" sz="2400" dirty="0">
                <a:solidFill>
                  <a:srgbClr val="00B050"/>
                </a:solidFill>
              </a:rPr>
              <a:t>A másét bántani nem hagyó tilalom</a:t>
            </a:r>
          </a:p>
        </p:txBody>
      </p:sp>
      <p:sp>
        <p:nvSpPr>
          <p:cNvPr id="4" name="Téglalap 3"/>
          <p:cNvSpPr/>
          <p:nvPr/>
        </p:nvSpPr>
        <p:spPr>
          <a:xfrm>
            <a:off x="6012160" y="390559"/>
            <a:ext cx="3024336" cy="2062103"/>
          </a:xfrm>
          <a:prstGeom prst="rect">
            <a:avLst/>
          </a:prstGeom>
        </p:spPr>
        <p:txBody>
          <a:bodyPr wrap="square">
            <a:spAutoFit/>
          </a:bodyPr>
          <a:lstStyle/>
          <a:p>
            <a:r>
              <a:rPr lang="hu-HU" sz="3200" b="1" dirty="0" smtClean="0">
                <a:solidFill>
                  <a:srgbClr val="00B050"/>
                </a:solidFill>
              </a:rPr>
              <a:t>Foglald össze, hogy mit tart problémásnak Csokonai!</a:t>
            </a:r>
            <a:endParaRPr lang="hu-HU" sz="3200" b="1" dirty="0">
              <a:solidFill>
                <a:srgbClr val="00B050"/>
              </a:solidFill>
            </a:endParaRPr>
          </a:p>
        </p:txBody>
      </p:sp>
      <p:sp>
        <p:nvSpPr>
          <p:cNvPr id="5" name="Téglalap 4"/>
          <p:cNvSpPr/>
          <p:nvPr/>
        </p:nvSpPr>
        <p:spPr>
          <a:xfrm>
            <a:off x="69072" y="3235628"/>
            <a:ext cx="8967424" cy="2554545"/>
          </a:xfrm>
          <a:prstGeom prst="rect">
            <a:avLst/>
          </a:prstGeom>
        </p:spPr>
        <p:txBody>
          <a:bodyPr wrap="square">
            <a:spAutoFit/>
          </a:bodyPr>
          <a:lstStyle/>
          <a:p>
            <a:pPr algn="just"/>
            <a:r>
              <a:rPr lang="hu-HU" sz="3200" dirty="0" smtClean="0"/>
              <a:t>A </a:t>
            </a:r>
            <a:r>
              <a:rPr lang="hu-HU" sz="3200" dirty="0"/>
              <a:t>születési előjogok és a törvény igazságtalanságai ellen emel szót. Csokonai szerint az emberiség rossz útra tért, Rousseau elméletét hirdeti: vissza a természetbe. Az ősi közösségekben minden ember szabad volt és </a:t>
            </a:r>
            <a:r>
              <a:rPr lang="hu-HU" sz="3200" dirty="0" smtClean="0"/>
              <a:t>egyenlő.</a:t>
            </a:r>
            <a:endParaRPr lang="hu-HU" sz="3600" dirty="0">
              <a:solidFill>
                <a:srgbClr val="FF0000"/>
              </a:solidFill>
            </a:endParaRPr>
          </a:p>
        </p:txBody>
      </p:sp>
    </p:spTree>
    <p:extLst>
      <p:ext uri="{BB962C8B-B14F-4D97-AF65-F5344CB8AC3E}">
        <p14:creationId xmlns:p14="http://schemas.microsoft.com/office/powerpoint/2010/main" val="5806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buNone/>
            </a:pPr>
            <a:r>
              <a:rPr lang="hu-HU" dirty="0" smtClean="0"/>
              <a:t>A vers itt egy másik verstípus, a </a:t>
            </a:r>
            <a:r>
              <a:rPr lang="hu-HU" dirty="0" err="1"/>
              <a:t>sententia</a:t>
            </a:r>
            <a:r>
              <a:rPr lang="hu-HU" dirty="0"/>
              <a:t> </a:t>
            </a:r>
            <a:r>
              <a:rPr lang="hu-HU" dirty="0" smtClean="0"/>
              <a:t>típusú vers sajátosságait viseli magán. </a:t>
            </a:r>
            <a:r>
              <a:rPr lang="hu-HU" dirty="0" smtClean="0">
                <a:solidFill>
                  <a:srgbClr val="FF0000"/>
                </a:solidFill>
              </a:rPr>
              <a:t>A </a:t>
            </a:r>
            <a:r>
              <a:rPr lang="hu-HU" dirty="0" err="1" smtClean="0">
                <a:solidFill>
                  <a:srgbClr val="FF0000"/>
                </a:solidFill>
              </a:rPr>
              <a:t>szententia</a:t>
            </a:r>
            <a:r>
              <a:rPr lang="hu-HU" dirty="0" smtClean="0">
                <a:solidFill>
                  <a:srgbClr val="FF0000"/>
                </a:solidFill>
              </a:rPr>
              <a:t> egy-egy </a:t>
            </a:r>
            <a:r>
              <a:rPr lang="hu-HU" dirty="0">
                <a:solidFill>
                  <a:srgbClr val="FF0000"/>
                </a:solidFill>
              </a:rPr>
              <a:t>mondás illusztrációja, kifejtése, felépítése szónoki rendet követ: a tétel megnevezését körülírás, bizonyítás, magyarázat követi, összefoglalás zárja</a:t>
            </a:r>
            <a:r>
              <a:rPr lang="hu-HU" sz="3600" dirty="0">
                <a:solidFill>
                  <a:srgbClr val="FF0000"/>
                </a:solidFill>
              </a:rPr>
              <a:t>. </a:t>
            </a: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284984"/>
            <a:ext cx="5256584" cy="3348500"/>
          </a:xfrm>
          <a:prstGeom prst="rect">
            <a:avLst/>
          </a:prstGeom>
        </p:spPr>
      </p:pic>
    </p:spTree>
    <p:extLst>
      <p:ext uri="{BB962C8B-B14F-4D97-AF65-F5344CB8AC3E}">
        <p14:creationId xmlns:p14="http://schemas.microsoft.com/office/powerpoint/2010/main" val="4000615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5112568"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7" y="188640"/>
            <a:ext cx="4752528" cy="6863417"/>
          </a:xfrm>
          <a:prstGeom prst="rect">
            <a:avLst/>
          </a:prstGeom>
        </p:spPr>
        <p:txBody>
          <a:bodyPr wrap="square">
            <a:spAutoFit/>
          </a:bodyPr>
          <a:lstStyle/>
          <a:p>
            <a:r>
              <a:rPr lang="hu-HU" sz="2000" dirty="0" smtClean="0">
                <a:solidFill>
                  <a:srgbClr val="00B050"/>
                </a:solidFill>
              </a:rPr>
              <a:t>Nem </a:t>
            </a:r>
            <a:r>
              <a:rPr lang="hu-HU" sz="2000" dirty="0">
                <a:solidFill>
                  <a:srgbClr val="00B050"/>
                </a:solidFill>
              </a:rPr>
              <a:t>adott még okot annyi sok lármára,</a:t>
            </a:r>
          </a:p>
          <a:p>
            <a:r>
              <a:rPr lang="hu-HU" sz="2000" dirty="0">
                <a:solidFill>
                  <a:srgbClr val="00B050"/>
                </a:solidFill>
              </a:rPr>
              <a:t>Mert az elégség volt mindennek határa.</a:t>
            </a:r>
          </a:p>
          <a:p>
            <a:r>
              <a:rPr lang="hu-HU" sz="2000" dirty="0">
                <a:solidFill>
                  <a:srgbClr val="00B050"/>
                </a:solidFill>
              </a:rPr>
              <a:t>Nem állott volt még ki a kevély uraság,</a:t>
            </a:r>
          </a:p>
          <a:p>
            <a:r>
              <a:rPr lang="hu-HU" sz="2000" dirty="0">
                <a:solidFill>
                  <a:srgbClr val="00B050"/>
                </a:solidFill>
              </a:rPr>
              <a:t>Hogy törvényt hallgasson tőle a szolgaság;</a:t>
            </a:r>
          </a:p>
          <a:p>
            <a:r>
              <a:rPr lang="hu-HU" sz="2000" dirty="0">
                <a:solidFill>
                  <a:srgbClr val="00B050"/>
                </a:solidFill>
              </a:rPr>
              <a:t>S rozskenyérhéjból is </a:t>
            </a:r>
            <a:r>
              <a:rPr lang="hu-HU" sz="2000" dirty="0" err="1">
                <a:solidFill>
                  <a:srgbClr val="00B050"/>
                </a:solidFill>
              </a:rPr>
              <a:t>karácsonyja</a:t>
            </a:r>
            <a:r>
              <a:rPr lang="hu-HU" sz="2000" dirty="0">
                <a:solidFill>
                  <a:srgbClr val="00B050"/>
                </a:solidFill>
              </a:rPr>
              <a:t> legyen,</a:t>
            </a:r>
          </a:p>
          <a:p>
            <a:r>
              <a:rPr lang="hu-HU" sz="2000" dirty="0">
                <a:solidFill>
                  <a:srgbClr val="00B050"/>
                </a:solidFill>
              </a:rPr>
              <a:t>Hogy az úr tortátát s pástétomot egyen.</a:t>
            </a:r>
          </a:p>
          <a:p>
            <a:r>
              <a:rPr lang="hu-HU" sz="2000" dirty="0">
                <a:solidFill>
                  <a:srgbClr val="00B050"/>
                </a:solidFill>
              </a:rPr>
              <a:t>Nem bírt még a király húsz, harminc milliót,</a:t>
            </a:r>
          </a:p>
          <a:p>
            <a:r>
              <a:rPr lang="hu-HU" sz="2000" dirty="0">
                <a:solidFill>
                  <a:srgbClr val="00B050"/>
                </a:solidFill>
              </a:rPr>
              <a:t>Nem csikart ki tőlük </a:t>
            </a:r>
            <a:r>
              <a:rPr lang="hu-HU" sz="2000" dirty="0" err="1">
                <a:solidFill>
                  <a:srgbClr val="00B050"/>
                </a:solidFill>
              </a:rPr>
              <a:t>dézmát</a:t>
            </a:r>
            <a:r>
              <a:rPr lang="hu-HU" sz="2000" dirty="0">
                <a:solidFill>
                  <a:srgbClr val="00B050"/>
                </a:solidFill>
              </a:rPr>
              <a:t> és porciót,</a:t>
            </a:r>
          </a:p>
          <a:p>
            <a:r>
              <a:rPr lang="hu-HU" sz="2000" dirty="0">
                <a:solidFill>
                  <a:srgbClr val="00B050"/>
                </a:solidFill>
              </a:rPr>
              <a:t>Melyből boldogokká tudja őket tenni,</a:t>
            </a:r>
          </a:p>
          <a:p>
            <a:r>
              <a:rPr lang="hu-HU" sz="2000" dirty="0">
                <a:solidFill>
                  <a:srgbClr val="00B050"/>
                </a:solidFill>
              </a:rPr>
              <a:t>Azaz </a:t>
            </a:r>
            <a:r>
              <a:rPr lang="hu-HU" sz="2000" dirty="0" err="1">
                <a:solidFill>
                  <a:srgbClr val="00B050"/>
                </a:solidFill>
              </a:rPr>
              <a:t>tonkin</a:t>
            </a:r>
            <a:r>
              <a:rPr lang="hu-HU" sz="2000" dirty="0">
                <a:solidFill>
                  <a:srgbClr val="00B050"/>
                </a:solidFill>
              </a:rPr>
              <a:t> fészket legyen miből venni.</a:t>
            </a:r>
          </a:p>
          <a:p>
            <a:r>
              <a:rPr lang="hu-HU" sz="2000" dirty="0">
                <a:solidFill>
                  <a:srgbClr val="00B050"/>
                </a:solidFill>
              </a:rPr>
              <a:t>Nem bújt el a fösvény több embertársától,</a:t>
            </a:r>
          </a:p>
          <a:p>
            <a:r>
              <a:rPr lang="hu-HU" sz="2000" dirty="0">
                <a:solidFill>
                  <a:srgbClr val="00B050"/>
                </a:solidFill>
              </a:rPr>
              <a:t>Hogy ment legyen pénze a haramiától,</a:t>
            </a:r>
          </a:p>
          <a:p>
            <a:r>
              <a:rPr lang="hu-HU" sz="2000" dirty="0">
                <a:solidFill>
                  <a:srgbClr val="00B050"/>
                </a:solidFill>
              </a:rPr>
              <a:t>Akit tán tolvajjá a tolvaj világ tett,</a:t>
            </a:r>
          </a:p>
          <a:p>
            <a:r>
              <a:rPr lang="hu-HU" sz="2000" dirty="0">
                <a:solidFill>
                  <a:srgbClr val="00B050"/>
                </a:solidFill>
              </a:rPr>
              <a:t>Mert gonosz </a:t>
            </a:r>
            <a:r>
              <a:rPr lang="hu-HU" sz="2000" dirty="0" err="1">
                <a:solidFill>
                  <a:srgbClr val="00B050"/>
                </a:solidFill>
              </a:rPr>
              <a:t>erkőlccsel</a:t>
            </a:r>
            <a:r>
              <a:rPr lang="hu-HU" sz="2000" dirty="0">
                <a:solidFill>
                  <a:srgbClr val="00B050"/>
                </a:solidFill>
              </a:rPr>
              <a:t> senki sem született.</a:t>
            </a:r>
          </a:p>
          <a:p>
            <a:r>
              <a:rPr lang="hu-HU" sz="2000" dirty="0">
                <a:solidFill>
                  <a:srgbClr val="00B050"/>
                </a:solidFill>
              </a:rPr>
              <a:t> Nem is csuda, mert már a rétek árkolva,</a:t>
            </a:r>
          </a:p>
          <a:p>
            <a:r>
              <a:rPr lang="hu-HU" sz="2000" dirty="0">
                <a:solidFill>
                  <a:srgbClr val="00B050"/>
                </a:solidFill>
              </a:rPr>
              <a:t>És a mezők </a:t>
            </a:r>
            <a:r>
              <a:rPr lang="hu-HU" sz="2000" dirty="0" err="1">
                <a:solidFill>
                  <a:srgbClr val="00B050"/>
                </a:solidFill>
              </a:rPr>
              <a:t>körűl</a:t>
            </a:r>
            <a:r>
              <a:rPr lang="hu-HU" sz="2000" dirty="0">
                <a:solidFill>
                  <a:srgbClr val="00B050"/>
                </a:solidFill>
              </a:rPr>
              <a:t> </a:t>
            </a:r>
            <a:r>
              <a:rPr lang="hu-HU" sz="2000" dirty="0" err="1">
                <a:solidFill>
                  <a:srgbClr val="00B050"/>
                </a:solidFill>
              </a:rPr>
              <a:t>vagynak</a:t>
            </a:r>
            <a:r>
              <a:rPr lang="hu-HU" sz="2000" dirty="0">
                <a:solidFill>
                  <a:srgbClr val="00B050"/>
                </a:solidFill>
              </a:rPr>
              <a:t> </a:t>
            </a:r>
            <a:r>
              <a:rPr lang="hu-HU" sz="2000" dirty="0" err="1">
                <a:solidFill>
                  <a:srgbClr val="00B050"/>
                </a:solidFill>
              </a:rPr>
              <a:t>barázdolva</a:t>
            </a:r>
            <a:r>
              <a:rPr lang="hu-HU" sz="2000" dirty="0">
                <a:solidFill>
                  <a:srgbClr val="00B050"/>
                </a:solidFill>
              </a:rPr>
              <a:t>;</a:t>
            </a:r>
          </a:p>
          <a:p>
            <a:r>
              <a:rPr lang="hu-HU" sz="2000" dirty="0">
                <a:solidFill>
                  <a:srgbClr val="00B050"/>
                </a:solidFill>
              </a:rPr>
              <a:t>Az erdők tilalmas korlát közt </a:t>
            </a:r>
            <a:r>
              <a:rPr lang="hu-HU" sz="2000" dirty="0" err="1">
                <a:solidFill>
                  <a:srgbClr val="00B050"/>
                </a:solidFill>
              </a:rPr>
              <a:t>állanak</a:t>
            </a:r>
            <a:r>
              <a:rPr lang="hu-HU" sz="2000" dirty="0">
                <a:solidFill>
                  <a:srgbClr val="00B050"/>
                </a:solidFill>
              </a:rPr>
              <a:t>,</a:t>
            </a:r>
          </a:p>
          <a:p>
            <a:r>
              <a:rPr lang="hu-HU" sz="2000" dirty="0">
                <a:solidFill>
                  <a:srgbClr val="00B050"/>
                </a:solidFill>
              </a:rPr>
              <a:t>Hogy </a:t>
            </a:r>
            <a:r>
              <a:rPr lang="hu-HU" sz="2000" dirty="0" err="1">
                <a:solidFill>
                  <a:srgbClr val="00B050"/>
                </a:solidFill>
              </a:rPr>
              <a:t>bennek</a:t>
            </a:r>
            <a:r>
              <a:rPr lang="hu-HU" sz="2000" dirty="0">
                <a:solidFill>
                  <a:srgbClr val="00B050"/>
                </a:solidFill>
              </a:rPr>
              <a:t> az urak vadjai lakjanak;</a:t>
            </a:r>
          </a:p>
          <a:p>
            <a:r>
              <a:rPr lang="hu-HU" sz="2000" dirty="0">
                <a:solidFill>
                  <a:srgbClr val="00B050"/>
                </a:solidFill>
              </a:rPr>
              <a:t>A vizek a szegény emberekre nézve</a:t>
            </a:r>
          </a:p>
          <a:p>
            <a:r>
              <a:rPr lang="hu-HU" sz="2000" dirty="0" err="1">
                <a:solidFill>
                  <a:srgbClr val="00B050"/>
                </a:solidFill>
              </a:rPr>
              <a:t>Tőlök</a:t>
            </a:r>
            <a:r>
              <a:rPr lang="hu-HU" sz="2000" dirty="0">
                <a:solidFill>
                  <a:srgbClr val="00B050"/>
                </a:solidFill>
              </a:rPr>
              <a:t> munkált fákkal el </a:t>
            </a:r>
            <a:r>
              <a:rPr lang="hu-HU" sz="2000" dirty="0" err="1">
                <a:solidFill>
                  <a:srgbClr val="00B050"/>
                </a:solidFill>
              </a:rPr>
              <a:t>vagynak</a:t>
            </a:r>
            <a:r>
              <a:rPr lang="hu-HU" sz="2000" dirty="0">
                <a:solidFill>
                  <a:srgbClr val="00B050"/>
                </a:solidFill>
              </a:rPr>
              <a:t> pécézve.</a:t>
            </a:r>
          </a:p>
          <a:p>
            <a:endParaRPr lang="hu-HU" sz="2000" dirty="0" smtClean="0">
              <a:solidFill>
                <a:srgbClr val="00B050"/>
              </a:solidFill>
            </a:endParaRPr>
          </a:p>
          <a:p>
            <a:endParaRPr lang="hu-HU" sz="2000" dirty="0">
              <a:solidFill>
                <a:srgbClr val="00B050"/>
              </a:solidFill>
            </a:endParaRPr>
          </a:p>
        </p:txBody>
      </p:sp>
      <p:sp>
        <p:nvSpPr>
          <p:cNvPr id="4" name="Téglalap 3"/>
          <p:cNvSpPr/>
          <p:nvPr/>
        </p:nvSpPr>
        <p:spPr>
          <a:xfrm>
            <a:off x="5076057" y="188640"/>
            <a:ext cx="3528392" cy="1569660"/>
          </a:xfrm>
          <a:prstGeom prst="rect">
            <a:avLst/>
          </a:prstGeom>
        </p:spPr>
        <p:txBody>
          <a:bodyPr wrap="square">
            <a:spAutoFit/>
          </a:bodyPr>
          <a:lstStyle/>
          <a:p>
            <a:r>
              <a:rPr lang="hu-HU" sz="3200" b="1" dirty="0" smtClean="0">
                <a:solidFill>
                  <a:srgbClr val="00B050"/>
                </a:solidFill>
              </a:rPr>
              <a:t>Mit eredményez a magántulajdon megjelenése? </a:t>
            </a:r>
            <a:endParaRPr lang="hu-HU" sz="3200" b="1" dirty="0">
              <a:solidFill>
                <a:srgbClr val="00B050"/>
              </a:solidFill>
            </a:endParaRPr>
          </a:p>
        </p:txBody>
      </p:sp>
      <p:sp>
        <p:nvSpPr>
          <p:cNvPr id="5" name="Téglalap 4"/>
          <p:cNvSpPr/>
          <p:nvPr/>
        </p:nvSpPr>
        <p:spPr>
          <a:xfrm>
            <a:off x="4932040" y="1725163"/>
            <a:ext cx="3996952" cy="5016758"/>
          </a:xfrm>
          <a:prstGeom prst="rect">
            <a:avLst/>
          </a:prstGeom>
        </p:spPr>
        <p:txBody>
          <a:bodyPr wrap="square">
            <a:spAutoFit/>
          </a:bodyPr>
          <a:lstStyle/>
          <a:p>
            <a:pPr algn="just"/>
            <a:r>
              <a:rPr lang="hu-HU" sz="3200" dirty="0"/>
              <a:t>Csokonai úgy gondolja a magántulajdon megjelenése megsemmisítette az egyenlőséget, s a kapzsiság, a harácsolás került előtérbe, és az elosztáson való vitatkozás sokszor vezetett háborúkhoz.</a:t>
            </a:r>
            <a:endParaRPr lang="hu-HU" sz="3200" dirty="0">
              <a:solidFill>
                <a:srgbClr val="FF0000"/>
              </a:solidFill>
            </a:endParaRPr>
          </a:p>
        </p:txBody>
      </p:sp>
    </p:spTree>
    <p:extLst>
      <p:ext uri="{BB962C8B-B14F-4D97-AF65-F5344CB8AC3E}">
        <p14:creationId xmlns:p14="http://schemas.microsoft.com/office/powerpoint/2010/main" val="6511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7" y="188640"/>
            <a:ext cx="4752528" cy="4708981"/>
          </a:xfrm>
          <a:prstGeom prst="rect">
            <a:avLst/>
          </a:prstGeom>
        </p:spPr>
        <p:txBody>
          <a:bodyPr wrap="square">
            <a:spAutoFit/>
          </a:bodyPr>
          <a:lstStyle/>
          <a:p>
            <a:r>
              <a:rPr lang="hu-HU" sz="2000" dirty="0" smtClean="0">
                <a:solidFill>
                  <a:srgbClr val="00B050"/>
                </a:solidFill>
              </a:rPr>
              <a:t>Te </a:t>
            </a:r>
            <a:r>
              <a:rPr lang="hu-HU" sz="2000" dirty="0">
                <a:solidFill>
                  <a:srgbClr val="00B050"/>
                </a:solidFill>
              </a:rPr>
              <a:t>vagy még </a:t>
            </a:r>
            <a:r>
              <a:rPr lang="hu-HU" sz="2000" dirty="0" err="1">
                <a:solidFill>
                  <a:srgbClr val="00B050"/>
                </a:solidFill>
              </a:rPr>
              <a:t>egyedűl</a:t>
            </a:r>
            <a:r>
              <a:rPr lang="hu-HU" sz="2000" dirty="0">
                <a:solidFill>
                  <a:srgbClr val="00B050"/>
                </a:solidFill>
              </a:rPr>
              <a:t>, óh arany holdvilág,</a:t>
            </a:r>
          </a:p>
          <a:p>
            <a:r>
              <a:rPr lang="hu-HU" sz="2000" dirty="0">
                <a:solidFill>
                  <a:srgbClr val="00B050"/>
                </a:solidFill>
              </a:rPr>
              <a:t>Melyet árendába nem </a:t>
            </a:r>
            <a:r>
              <a:rPr lang="hu-HU" sz="2000" dirty="0" err="1">
                <a:solidFill>
                  <a:srgbClr val="00B050"/>
                </a:solidFill>
              </a:rPr>
              <a:t>ád</a:t>
            </a:r>
            <a:r>
              <a:rPr lang="hu-HU" sz="2000" dirty="0">
                <a:solidFill>
                  <a:srgbClr val="00B050"/>
                </a:solidFill>
              </a:rPr>
              <a:t> még a világ.</a:t>
            </a:r>
          </a:p>
          <a:p>
            <a:r>
              <a:rPr lang="hu-HU" sz="2000" dirty="0">
                <a:solidFill>
                  <a:srgbClr val="00B050"/>
                </a:solidFill>
              </a:rPr>
              <a:t>Te vagy még, éltető levegő! amelyen</a:t>
            </a:r>
          </a:p>
          <a:p>
            <a:r>
              <a:rPr lang="hu-HU" sz="2000" dirty="0" err="1">
                <a:solidFill>
                  <a:srgbClr val="00B050"/>
                </a:solidFill>
              </a:rPr>
              <a:t>Indzsenéri</a:t>
            </a:r>
            <a:r>
              <a:rPr lang="hu-HU" sz="2000" dirty="0">
                <a:solidFill>
                  <a:srgbClr val="00B050"/>
                </a:solidFill>
              </a:rPr>
              <a:t> </a:t>
            </a:r>
            <a:r>
              <a:rPr lang="hu-HU" sz="2000" dirty="0" err="1">
                <a:solidFill>
                  <a:srgbClr val="00B050"/>
                </a:solidFill>
              </a:rPr>
              <a:t>duktus</a:t>
            </a:r>
            <a:r>
              <a:rPr lang="hu-HU" sz="2000" dirty="0">
                <a:solidFill>
                  <a:srgbClr val="00B050"/>
                </a:solidFill>
              </a:rPr>
              <a:t> nem járt semmi helyen.</a:t>
            </a:r>
          </a:p>
          <a:p>
            <a:r>
              <a:rPr lang="hu-HU" sz="2000" dirty="0">
                <a:solidFill>
                  <a:srgbClr val="00B050"/>
                </a:solidFill>
              </a:rPr>
              <a:t>Téged még, óh legszebb hangú szimfónia,</a:t>
            </a:r>
          </a:p>
          <a:p>
            <a:r>
              <a:rPr lang="hu-HU" sz="2000" dirty="0">
                <a:solidFill>
                  <a:srgbClr val="00B050"/>
                </a:solidFill>
              </a:rPr>
              <a:t>Ingyen is hallgathat minden emberfia:</a:t>
            </a:r>
          </a:p>
          <a:p>
            <a:r>
              <a:rPr lang="hu-HU" sz="2000" dirty="0">
                <a:solidFill>
                  <a:srgbClr val="00B050"/>
                </a:solidFill>
              </a:rPr>
              <a:t>S titeket, óh édes erdei hangzások,</a:t>
            </a:r>
          </a:p>
          <a:p>
            <a:r>
              <a:rPr lang="hu-HU" sz="2000" dirty="0">
                <a:solidFill>
                  <a:srgbClr val="00B050"/>
                </a:solidFill>
              </a:rPr>
              <a:t>Hallhatnak a szegény pásztorok s munkások:</a:t>
            </a:r>
          </a:p>
          <a:p>
            <a:r>
              <a:rPr lang="hu-HU" sz="2000" dirty="0">
                <a:solidFill>
                  <a:srgbClr val="00B050"/>
                </a:solidFill>
              </a:rPr>
              <a:t>Mikor a mesterség gyáva hangjainál</a:t>
            </a:r>
          </a:p>
          <a:p>
            <a:r>
              <a:rPr lang="hu-HU" sz="2000" dirty="0">
                <a:solidFill>
                  <a:srgbClr val="00B050"/>
                </a:solidFill>
              </a:rPr>
              <a:t>A kényes nagyvilág fárasztó bált csinál.</a:t>
            </a:r>
          </a:p>
          <a:p>
            <a:r>
              <a:rPr lang="hu-HU" sz="2000" dirty="0">
                <a:solidFill>
                  <a:srgbClr val="00B050"/>
                </a:solidFill>
              </a:rPr>
              <a:t>Óh, áldott természet! óh csak te vagy nékem</a:t>
            </a:r>
          </a:p>
          <a:p>
            <a:r>
              <a:rPr lang="hu-HU" sz="2000" dirty="0">
                <a:solidFill>
                  <a:srgbClr val="00B050"/>
                </a:solidFill>
              </a:rPr>
              <a:t>Az a tetőled nyert birtokom s vidékem,</a:t>
            </a:r>
          </a:p>
          <a:p>
            <a:r>
              <a:rPr lang="hu-HU" sz="2000" dirty="0">
                <a:solidFill>
                  <a:srgbClr val="00B050"/>
                </a:solidFill>
              </a:rPr>
              <a:t>Melynek én örökös </a:t>
            </a:r>
            <a:r>
              <a:rPr lang="hu-HU" sz="2000" dirty="0" err="1">
                <a:solidFill>
                  <a:srgbClr val="00B050"/>
                </a:solidFill>
              </a:rPr>
              <a:t>főldesura</a:t>
            </a:r>
            <a:r>
              <a:rPr lang="hu-HU" sz="2000" dirty="0">
                <a:solidFill>
                  <a:srgbClr val="00B050"/>
                </a:solidFill>
              </a:rPr>
              <a:t> lettem,</a:t>
            </a:r>
          </a:p>
          <a:p>
            <a:r>
              <a:rPr lang="hu-HU" sz="2000" dirty="0">
                <a:solidFill>
                  <a:srgbClr val="00B050"/>
                </a:solidFill>
              </a:rPr>
              <a:t>Mihelyt teáltalad embernek születtem.</a:t>
            </a:r>
          </a:p>
        </p:txBody>
      </p:sp>
      <p:sp>
        <p:nvSpPr>
          <p:cNvPr id="4" name="Téglalap 3"/>
          <p:cNvSpPr/>
          <p:nvPr/>
        </p:nvSpPr>
        <p:spPr>
          <a:xfrm>
            <a:off x="5292080" y="188640"/>
            <a:ext cx="3384376" cy="1077218"/>
          </a:xfrm>
          <a:prstGeom prst="rect">
            <a:avLst/>
          </a:prstGeom>
        </p:spPr>
        <p:txBody>
          <a:bodyPr wrap="square">
            <a:spAutoFit/>
          </a:bodyPr>
          <a:lstStyle/>
          <a:p>
            <a:r>
              <a:rPr lang="hu-HU" sz="3200" b="1" dirty="0" smtClean="0">
                <a:solidFill>
                  <a:srgbClr val="00B050"/>
                </a:solidFill>
              </a:rPr>
              <a:t>Hogyan végződik a vers? </a:t>
            </a:r>
            <a:endParaRPr lang="hu-HU" sz="3200" b="1" dirty="0">
              <a:solidFill>
                <a:srgbClr val="00B050"/>
              </a:solidFill>
            </a:endParaRPr>
          </a:p>
        </p:txBody>
      </p:sp>
      <p:sp>
        <p:nvSpPr>
          <p:cNvPr id="5" name="Téglalap 4"/>
          <p:cNvSpPr/>
          <p:nvPr/>
        </p:nvSpPr>
        <p:spPr>
          <a:xfrm>
            <a:off x="5112060" y="1358191"/>
            <a:ext cx="3744415" cy="3539430"/>
          </a:xfrm>
          <a:prstGeom prst="rect">
            <a:avLst/>
          </a:prstGeom>
        </p:spPr>
        <p:txBody>
          <a:bodyPr wrap="square">
            <a:spAutoFit/>
          </a:bodyPr>
          <a:lstStyle/>
          <a:p>
            <a:pPr algn="just"/>
            <a:r>
              <a:rPr lang="hu-HU" sz="3200" dirty="0" smtClean="0"/>
              <a:t>A végén visszatér a mű kezdetén leírt természet,  ami még mindig közös, a természet szépségeit gazdag és szegény ugyanúgy élvezheti</a:t>
            </a:r>
            <a:endParaRPr lang="hu-HU" sz="3200" dirty="0">
              <a:solidFill>
                <a:srgbClr val="FF0000"/>
              </a:solidFill>
            </a:endParaRPr>
          </a:p>
        </p:txBody>
      </p:sp>
    </p:spTree>
    <p:extLst>
      <p:ext uri="{BB962C8B-B14F-4D97-AF65-F5344CB8AC3E}">
        <p14:creationId xmlns:p14="http://schemas.microsoft.com/office/powerpoint/2010/main" val="11272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normAutofit fontScale="92500" lnSpcReduction="10000"/>
          </a:bodyPr>
          <a:lstStyle/>
          <a:p>
            <a:pPr marL="0" indent="0" algn="ctr">
              <a:spcBef>
                <a:spcPts val="0"/>
              </a:spcBef>
              <a:buNone/>
            </a:pPr>
            <a:r>
              <a:rPr lang="hu-HU" sz="3600" b="1" dirty="0"/>
              <a:t>Tartózkodó </a:t>
            </a:r>
            <a:r>
              <a:rPr lang="hu-HU" sz="3600" b="1" dirty="0" smtClean="0"/>
              <a:t>kérelem</a:t>
            </a:r>
          </a:p>
          <a:p>
            <a:pPr marL="0" indent="0" algn="ctr">
              <a:spcBef>
                <a:spcPts val="0"/>
              </a:spcBef>
              <a:buNone/>
            </a:pPr>
            <a:endParaRPr lang="hu-HU" sz="3600" b="1" dirty="0" smtClean="0"/>
          </a:p>
          <a:p>
            <a:pPr marL="0" indent="0" algn="ctr">
              <a:spcBef>
                <a:spcPts val="0"/>
              </a:spcBef>
              <a:buNone/>
            </a:pPr>
            <a:r>
              <a:rPr lang="hu-HU" sz="3000" dirty="0">
                <a:solidFill>
                  <a:srgbClr val="00B050"/>
                </a:solidFill>
                <a:latin typeface="Times New Roman" pitchFamily="18" charset="0"/>
                <a:cs typeface="Times New Roman" pitchFamily="18" charset="0"/>
              </a:rPr>
              <a:t>A hatalmas szerelemnek</a:t>
            </a:r>
          </a:p>
          <a:p>
            <a:pPr marL="0" indent="0" algn="ctr">
              <a:spcBef>
                <a:spcPts val="0"/>
              </a:spcBef>
              <a:buNone/>
            </a:pPr>
            <a:r>
              <a:rPr lang="hu-HU" sz="3000" dirty="0">
                <a:solidFill>
                  <a:srgbClr val="00B050"/>
                </a:solidFill>
                <a:latin typeface="Times New Roman" pitchFamily="18" charset="0"/>
                <a:cs typeface="Times New Roman" pitchFamily="18" charset="0"/>
              </a:rPr>
              <a:t> 	Megemésztő tüze bánt.</a:t>
            </a:r>
          </a:p>
          <a:p>
            <a:pPr marL="0" indent="0" algn="ctr">
              <a:spcBef>
                <a:spcPts val="0"/>
              </a:spcBef>
              <a:buNone/>
            </a:pPr>
            <a:r>
              <a:rPr lang="hu-HU" sz="3000" dirty="0">
                <a:solidFill>
                  <a:srgbClr val="00B050"/>
                </a:solidFill>
                <a:latin typeface="Times New Roman" pitchFamily="18" charset="0"/>
                <a:cs typeface="Times New Roman" pitchFamily="18" charset="0"/>
              </a:rPr>
              <a:t>Te lehetsz írja sebemnek,</a:t>
            </a:r>
          </a:p>
          <a:p>
            <a:pPr marL="0" indent="0" algn="ctr">
              <a:spcBef>
                <a:spcPts val="0"/>
              </a:spcBef>
              <a:buNone/>
            </a:pPr>
            <a:r>
              <a:rPr lang="hu-HU" sz="3000" dirty="0">
                <a:solidFill>
                  <a:srgbClr val="00B050"/>
                </a:solidFill>
                <a:latin typeface="Times New Roman" pitchFamily="18" charset="0"/>
                <a:cs typeface="Times New Roman" pitchFamily="18" charset="0"/>
              </a:rPr>
              <a:t> 	Gyönyörű kis tulipánt!</a:t>
            </a:r>
          </a:p>
          <a:p>
            <a:pPr marL="0" indent="0" algn="ctr">
              <a:spcBef>
                <a:spcPts val="0"/>
              </a:spcBef>
              <a:buNone/>
            </a:pPr>
            <a:endParaRPr lang="hu-HU" sz="3000" dirty="0">
              <a:solidFill>
                <a:srgbClr val="00B050"/>
              </a:solidFill>
              <a:latin typeface="Times New Roman" pitchFamily="18" charset="0"/>
              <a:cs typeface="Times New Roman" pitchFamily="18" charset="0"/>
            </a:endParaRPr>
          </a:p>
          <a:p>
            <a:pPr marL="0" indent="0" algn="ctr">
              <a:spcBef>
                <a:spcPts val="0"/>
              </a:spcBef>
              <a:buNone/>
            </a:pPr>
            <a:r>
              <a:rPr lang="hu-HU" sz="3000" dirty="0">
                <a:solidFill>
                  <a:srgbClr val="00B050"/>
                </a:solidFill>
                <a:latin typeface="Times New Roman" pitchFamily="18" charset="0"/>
                <a:cs typeface="Times New Roman" pitchFamily="18" charset="0"/>
              </a:rPr>
              <a:t>Szemeid szép ragyogása</a:t>
            </a:r>
          </a:p>
          <a:p>
            <a:pPr marL="0" indent="0" algn="ctr">
              <a:spcBef>
                <a:spcPts val="0"/>
              </a:spcBef>
              <a:buNone/>
            </a:pPr>
            <a:r>
              <a:rPr lang="hu-HU" sz="3000" dirty="0">
                <a:solidFill>
                  <a:srgbClr val="00B050"/>
                </a:solidFill>
                <a:latin typeface="Times New Roman" pitchFamily="18" charset="0"/>
                <a:cs typeface="Times New Roman" pitchFamily="18" charset="0"/>
              </a:rPr>
              <a:t> 	Eleven hajnali tűz,</a:t>
            </a:r>
          </a:p>
          <a:p>
            <a:pPr marL="0" indent="0" algn="ctr">
              <a:spcBef>
                <a:spcPts val="0"/>
              </a:spcBef>
              <a:buNone/>
            </a:pPr>
            <a:r>
              <a:rPr lang="hu-HU" sz="3000" dirty="0">
                <a:solidFill>
                  <a:srgbClr val="00B050"/>
                </a:solidFill>
                <a:latin typeface="Times New Roman" pitchFamily="18" charset="0"/>
                <a:cs typeface="Times New Roman" pitchFamily="18" charset="0"/>
              </a:rPr>
              <a:t>Ajakid harmatozása</a:t>
            </a:r>
          </a:p>
          <a:p>
            <a:pPr marL="0" indent="0" algn="ctr">
              <a:spcBef>
                <a:spcPts val="0"/>
              </a:spcBef>
              <a:buNone/>
            </a:pPr>
            <a:r>
              <a:rPr lang="hu-HU" sz="3000" dirty="0">
                <a:solidFill>
                  <a:srgbClr val="00B050"/>
                </a:solidFill>
                <a:latin typeface="Times New Roman" pitchFamily="18" charset="0"/>
                <a:cs typeface="Times New Roman" pitchFamily="18" charset="0"/>
              </a:rPr>
              <a:t> 	Sok ezer gondot elűz.</a:t>
            </a:r>
          </a:p>
          <a:p>
            <a:pPr marL="0" indent="0" algn="ctr">
              <a:spcBef>
                <a:spcPts val="0"/>
              </a:spcBef>
              <a:buNone/>
            </a:pPr>
            <a:endParaRPr lang="hu-HU" sz="3000" dirty="0">
              <a:solidFill>
                <a:srgbClr val="00B050"/>
              </a:solidFill>
              <a:latin typeface="Times New Roman" pitchFamily="18" charset="0"/>
              <a:cs typeface="Times New Roman" pitchFamily="18" charset="0"/>
            </a:endParaRPr>
          </a:p>
          <a:p>
            <a:pPr marL="0" indent="0" algn="ctr">
              <a:spcBef>
                <a:spcPts val="0"/>
              </a:spcBef>
              <a:buNone/>
            </a:pPr>
            <a:r>
              <a:rPr lang="hu-HU" sz="3000" dirty="0" err="1">
                <a:solidFill>
                  <a:srgbClr val="00B050"/>
                </a:solidFill>
                <a:latin typeface="Times New Roman" pitchFamily="18" charset="0"/>
                <a:cs typeface="Times New Roman" pitchFamily="18" charset="0"/>
              </a:rPr>
              <a:t>Teljesítsd</a:t>
            </a:r>
            <a:r>
              <a:rPr lang="hu-HU" sz="3000" dirty="0">
                <a:solidFill>
                  <a:srgbClr val="00B050"/>
                </a:solidFill>
                <a:latin typeface="Times New Roman" pitchFamily="18" charset="0"/>
                <a:cs typeface="Times New Roman" pitchFamily="18" charset="0"/>
              </a:rPr>
              <a:t> angyali szókkal,</a:t>
            </a:r>
          </a:p>
          <a:p>
            <a:pPr marL="0" indent="0" algn="ctr">
              <a:spcBef>
                <a:spcPts val="0"/>
              </a:spcBef>
              <a:buNone/>
            </a:pPr>
            <a:r>
              <a:rPr lang="hu-HU" sz="3000" dirty="0">
                <a:solidFill>
                  <a:srgbClr val="00B050"/>
                </a:solidFill>
                <a:latin typeface="Times New Roman" pitchFamily="18" charset="0"/>
                <a:cs typeface="Times New Roman" pitchFamily="18" charset="0"/>
              </a:rPr>
              <a:t> 	Szeretőd amire kért:</a:t>
            </a:r>
          </a:p>
          <a:p>
            <a:pPr marL="0" indent="0" algn="ctr">
              <a:spcBef>
                <a:spcPts val="0"/>
              </a:spcBef>
              <a:buNone/>
            </a:pPr>
            <a:r>
              <a:rPr lang="hu-HU" sz="3000" dirty="0">
                <a:solidFill>
                  <a:srgbClr val="00B050"/>
                </a:solidFill>
                <a:latin typeface="Times New Roman" pitchFamily="18" charset="0"/>
                <a:cs typeface="Times New Roman" pitchFamily="18" charset="0"/>
              </a:rPr>
              <a:t>Ezer ambrózia csókkal</a:t>
            </a:r>
          </a:p>
          <a:p>
            <a:pPr marL="0" indent="0" algn="ctr">
              <a:spcBef>
                <a:spcPts val="0"/>
              </a:spcBef>
              <a:buNone/>
            </a:pPr>
            <a:r>
              <a:rPr lang="hu-HU" sz="3000" dirty="0">
                <a:solidFill>
                  <a:srgbClr val="00B050"/>
                </a:solidFill>
                <a:latin typeface="Times New Roman" pitchFamily="18" charset="0"/>
                <a:cs typeface="Times New Roman" pitchFamily="18" charset="0"/>
              </a:rPr>
              <a:t> 	Fizetek válaszodért.</a:t>
            </a:r>
          </a:p>
          <a:p>
            <a:pPr marL="0" indent="0" algn="just">
              <a:spcBef>
                <a:spcPts val="0"/>
              </a:spcBef>
              <a:buNone/>
            </a:pPr>
            <a:endParaRPr lang="hu-HU" dirty="0">
              <a:latin typeface="Times New Roman" pitchFamily="18" charset="0"/>
              <a:cs typeface="Times New Roman" pitchFamily="18" charset="0"/>
            </a:endParaRPr>
          </a:p>
        </p:txBody>
      </p:sp>
    </p:spTree>
    <p:extLst>
      <p:ext uri="{BB962C8B-B14F-4D97-AF65-F5344CB8AC3E}">
        <p14:creationId xmlns:p14="http://schemas.microsoft.com/office/powerpoint/2010/main" val="4035051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b="1" u="sng" dirty="0" smtClean="0">
                <a:latin typeface="Times New Roman" pitchFamily="18" charset="0"/>
                <a:cs typeface="Times New Roman" pitchFamily="18" charset="0"/>
              </a:rPr>
              <a:t>Cím és műfaj</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dirty="0">
                <a:latin typeface="Times New Roman" pitchFamily="18" charset="0"/>
                <a:cs typeface="Times New Roman" pitchFamily="18" charset="0"/>
              </a:rPr>
              <a:t>A mű címe témamegjelölő, egy félénk, udvarias, gyengéd kérésre utal. Műfaja: dal, a virágénekekkel rokon. </a:t>
            </a:r>
            <a:r>
              <a:rPr lang="hu-HU" dirty="0" smtClean="0">
                <a:solidFill>
                  <a:srgbClr val="FF0000"/>
                </a:solidFill>
                <a:latin typeface="Times New Roman" pitchFamily="18" charset="0"/>
                <a:cs typeface="Times New Roman" pitchFamily="18" charset="0"/>
              </a:rPr>
              <a:t>Virágének</a:t>
            </a:r>
            <a:r>
              <a:rPr lang="hu-HU" dirty="0">
                <a:solidFill>
                  <a:srgbClr val="FF0000"/>
                </a:solidFill>
                <a:latin typeface="Times New Roman" pitchFamily="18" charset="0"/>
                <a:cs typeface="Times New Roman" pitchFamily="18" charset="0"/>
              </a:rPr>
              <a:t>: </a:t>
            </a:r>
            <a:r>
              <a:rPr lang="hu-HU" dirty="0" smtClean="0">
                <a:solidFill>
                  <a:srgbClr val="FF0000"/>
                </a:solidFill>
                <a:latin typeface="Times New Roman" pitchFamily="18" charset="0"/>
                <a:cs typeface="Times New Roman" pitchFamily="18" charset="0"/>
              </a:rPr>
              <a:t>a </a:t>
            </a:r>
            <a:r>
              <a:rPr lang="hu-HU" dirty="0">
                <a:solidFill>
                  <a:srgbClr val="FF0000"/>
                </a:solidFill>
                <a:latin typeface="Times New Roman" pitchFamily="18" charset="0"/>
                <a:cs typeface="Times New Roman" pitchFamily="18" charset="0"/>
              </a:rPr>
              <a:t>szerelmi dal </a:t>
            </a:r>
            <a:r>
              <a:rPr lang="hu-HU" dirty="0" smtClean="0">
                <a:solidFill>
                  <a:srgbClr val="FF0000"/>
                </a:solidFill>
                <a:latin typeface="Times New Roman" pitchFamily="18" charset="0"/>
                <a:cs typeface="Times New Roman" pitchFamily="18" charset="0"/>
              </a:rPr>
              <a:t>önálló </a:t>
            </a:r>
            <a:r>
              <a:rPr lang="hu-HU" dirty="0">
                <a:solidFill>
                  <a:srgbClr val="FF0000"/>
                </a:solidFill>
                <a:latin typeface="Times New Roman" pitchFamily="18" charset="0"/>
                <a:cs typeface="Times New Roman" pitchFamily="18" charset="0"/>
              </a:rPr>
              <a:t>műfajelnevezéssel megjelölt változata. Elnevezését a virágnyelv szimbolikája (a szeretett kedves virágnevekkel való illetése) nyomán kapta</a:t>
            </a:r>
            <a:r>
              <a:rPr lang="hu-HU" dirty="0" smtClean="0">
                <a:solidFill>
                  <a:srgbClr val="FF0000"/>
                </a:solidFill>
                <a:latin typeface="Times New Roman" pitchFamily="18" charset="0"/>
                <a:cs typeface="Times New Roman" pitchFamily="18" charset="0"/>
              </a:rPr>
              <a:t>.</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Két </a:t>
            </a:r>
            <a:r>
              <a:rPr lang="hu-HU" dirty="0">
                <a:solidFill>
                  <a:srgbClr val="00B050"/>
                </a:solidFill>
                <a:latin typeface="Times New Roman" pitchFamily="18" charset="0"/>
                <a:cs typeface="Times New Roman" pitchFamily="18" charset="0"/>
              </a:rPr>
              <a:t>fő válfaja közül udvarlódal, a másik  ledér hölgyekkel átélt kapcsolatokat versel meg.</a:t>
            </a:r>
          </a:p>
        </p:txBody>
      </p:sp>
    </p:spTree>
    <p:extLst>
      <p:ext uri="{BB962C8B-B14F-4D97-AF65-F5344CB8AC3E}">
        <p14:creationId xmlns:p14="http://schemas.microsoft.com/office/powerpoint/2010/main" val="817809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r>
              <a:rPr lang="hu-HU" b="1" u="sng" dirty="0" smtClean="0">
                <a:latin typeface="Times New Roman" pitchFamily="18" charset="0"/>
                <a:cs typeface="Times New Roman" pitchFamily="18" charset="0"/>
              </a:rPr>
              <a:t>Verselés</a:t>
            </a:r>
            <a:endParaRPr lang="hu-HU" b="1" u="sng"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156626" y="1273115"/>
            <a:ext cx="4752528" cy="2123658"/>
          </a:xfrm>
          <a:prstGeom prst="rect">
            <a:avLst/>
          </a:prstGeom>
        </p:spPr>
        <p:txBody>
          <a:bodyPr wrap="square">
            <a:spAutoFit/>
          </a:bodyPr>
          <a:lstStyle/>
          <a:p>
            <a:r>
              <a:rPr lang="hu-HU" sz="2800" dirty="0">
                <a:solidFill>
                  <a:srgbClr val="00B050"/>
                </a:solidFill>
                <a:latin typeface="Times New Roman" pitchFamily="18" charset="0"/>
                <a:cs typeface="Times New Roman" pitchFamily="18" charset="0"/>
              </a:rPr>
              <a:t>A hatalmas szerelemnek</a:t>
            </a:r>
          </a:p>
          <a:p>
            <a:r>
              <a:rPr lang="hu-HU" sz="2800" dirty="0">
                <a:solidFill>
                  <a:srgbClr val="00B050"/>
                </a:solidFill>
                <a:latin typeface="Times New Roman" pitchFamily="18" charset="0"/>
                <a:cs typeface="Times New Roman" pitchFamily="18" charset="0"/>
              </a:rPr>
              <a:t> 	Megemésztő tüze bánt.</a:t>
            </a:r>
          </a:p>
          <a:p>
            <a:r>
              <a:rPr lang="hu-HU" sz="2800" dirty="0">
                <a:solidFill>
                  <a:srgbClr val="00B050"/>
                </a:solidFill>
                <a:latin typeface="Times New Roman" pitchFamily="18" charset="0"/>
                <a:cs typeface="Times New Roman" pitchFamily="18" charset="0"/>
              </a:rPr>
              <a:t>Te lehetsz írja sebemnek,</a:t>
            </a:r>
          </a:p>
          <a:p>
            <a:r>
              <a:rPr lang="hu-HU" sz="2800" dirty="0">
                <a:solidFill>
                  <a:srgbClr val="00B050"/>
                </a:solidFill>
                <a:latin typeface="Times New Roman" pitchFamily="18" charset="0"/>
                <a:cs typeface="Times New Roman" pitchFamily="18" charset="0"/>
              </a:rPr>
              <a:t> 	Gyönyörű kis tulipánt!</a:t>
            </a:r>
          </a:p>
          <a:p>
            <a:endParaRPr lang="hu-HU" sz="2000" dirty="0">
              <a:solidFill>
                <a:srgbClr val="00B050"/>
              </a:solidFill>
            </a:endParaRPr>
          </a:p>
        </p:txBody>
      </p:sp>
      <p:sp>
        <p:nvSpPr>
          <p:cNvPr id="4" name="Téglalap 3"/>
          <p:cNvSpPr/>
          <p:nvPr/>
        </p:nvSpPr>
        <p:spPr>
          <a:xfrm>
            <a:off x="5436096" y="1412776"/>
            <a:ext cx="3305413" cy="1569660"/>
          </a:xfrm>
          <a:prstGeom prst="rect">
            <a:avLst/>
          </a:prstGeom>
        </p:spPr>
        <p:txBody>
          <a:bodyPr wrap="square">
            <a:spAutoFit/>
          </a:bodyPr>
          <a:lstStyle/>
          <a:p>
            <a:r>
              <a:rPr lang="hu-HU" sz="3200" b="1" dirty="0" smtClean="0">
                <a:solidFill>
                  <a:srgbClr val="00B050"/>
                </a:solidFill>
              </a:rPr>
              <a:t>Mit tudsz elmondani a vers verseléséről? </a:t>
            </a:r>
            <a:endParaRPr lang="hu-HU" sz="3200" b="1" dirty="0">
              <a:solidFill>
                <a:srgbClr val="00B050"/>
              </a:solidFill>
            </a:endParaRPr>
          </a:p>
        </p:txBody>
      </p:sp>
      <p:sp>
        <p:nvSpPr>
          <p:cNvPr id="5" name="Téglalap 4"/>
          <p:cNvSpPr/>
          <p:nvPr/>
        </p:nvSpPr>
        <p:spPr>
          <a:xfrm>
            <a:off x="0" y="3501008"/>
            <a:ext cx="8996103" cy="2062103"/>
          </a:xfrm>
          <a:prstGeom prst="rect">
            <a:avLst/>
          </a:prstGeom>
        </p:spPr>
        <p:txBody>
          <a:bodyPr wrap="square">
            <a:spAutoFit/>
          </a:bodyPr>
          <a:lstStyle/>
          <a:p>
            <a:pPr algn="just"/>
            <a:r>
              <a:rPr lang="hu-HU" sz="3200" dirty="0" smtClean="0"/>
              <a:t>A vers egyszerre olvasható időmértékes versként, ahol az </a:t>
            </a:r>
            <a:r>
              <a:rPr lang="hu-HU" sz="3200" dirty="0"/>
              <a:t>uralkodó versláb az </a:t>
            </a:r>
            <a:r>
              <a:rPr lang="hu-HU" sz="3200" dirty="0" err="1"/>
              <a:t>ionikus</a:t>
            </a:r>
            <a:r>
              <a:rPr lang="hu-HU" sz="3200" dirty="0"/>
              <a:t> a </a:t>
            </a:r>
            <a:r>
              <a:rPr lang="hu-HU" sz="3200" dirty="0" err="1" smtClean="0"/>
              <a:t>minore</a:t>
            </a:r>
            <a:r>
              <a:rPr lang="hu-HU" sz="3200" dirty="0" smtClean="0"/>
              <a:t> ( UU-- ), és ütemhangsúlyos versként is, ahol egy hangsúlyos szótagot három hangsúlytalan követ (felező nyolcas)</a:t>
            </a:r>
            <a:endParaRPr lang="hu-HU" sz="3200" dirty="0">
              <a:solidFill>
                <a:srgbClr val="FF0000"/>
              </a:solidFill>
            </a:endParaRPr>
          </a:p>
        </p:txBody>
      </p:sp>
    </p:spTree>
    <p:extLst>
      <p:ext uri="{BB962C8B-B14F-4D97-AF65-F5344CB8AC3E}">
        <p14:creationId xmlns:p14="http://schemas.microsoft.com/office/powerpoint/2010/main" val="40965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rgbClr val="FF0000"/>
                </a:solidFill>
              </a:rPr>
              <a:t>A szimultán verselés</a:t>
            </a:r>
          </a:p>
        </p:txBody>
      </p:sp>
      <p:sp>
        <p:nvSpPr>
          <p:cNvPr id="3" name="Tartalom helye 2"/>
          <p:cNvSpPr>
            <a:spLocks noGrp="1"/>
          </p:cNvSpPr>
          <p:nvPr>
            <p:ph idx="1"/>
          </p:nvPr>
        </p:nvSpPr>
        <p:spPr>
          <a:xfrm>
            <a:off x="428596" y="1500174"/>
            <a:ext cx="8607900" cy="1328734"/>
          </a:xfrm>
        </p:spPr>
        <p:txBody>
          <a:bodyPr/>
          <a:lstStyle/>
          <a:p>
            <a:pPr marL="0" indent="0" algn="just">
              <a:buNone/>
            </a:pPr>
            <a:r>
              <a:rPr lang="hu-HU" dirty="0">
                <a:solidFill>
                  <a:srgbClr val="FF0000"/>
                </a:solidFill>
              </a:rPr>
              <a:t>A szimultán vers egyszerre értelmezhető időmértékesként és </a:t>
            </a:r>
            <a:r>
              <a:rPr lang="hu-HU" dirty="0" smtClean="0">
                <a:solidFill>
                  <a:srgbClr val="FF0000"/>
                </a:solidFill>
              </a:rPr>
              <a:t>ütemhangsúlyosként.</a:t>
            </a:r>
            <a:endParaRPr lang="hu-HU" dirty="0">
              <a:solidFill>
                <a:srgbClr val="FF0000"/>
              </a:solidFill>
            </a:endParaRPr>
          </a:p>
        </p:txBody>
      </p:sp>
      <p:sp>
        <p:nvSpPr>
          <p:cNvPr id="4" name="Szövegdoboz 3"/>
          <p:cNvSpPr txBox="1"/>
          <p:nvPr/>
        </p:nvSpPr>
        <p:spPr>
          <a:xfrm>
            <a:off x="714348" y="3357562"/>
            <a:ext cx="3571900" cy="2031325"/>
          </a:xfrm>
          <a:prstGeom prst="rect">
            <a:avLst/>
          </a:prstGeom>
          <a:noFill/>
        </p:spPr>
        <p:txBody>
          <a:bodyPr wrap="square" rtlCol="0">
            <a:spAutoFit/>
          </a:bodyPr>
          <a:lstStyle/>
          <a:p>
            <a:r>
              <a:rPr lang="hu-HU" dirty="0"/>
              <a:t>A hatalmas szerelemnek</a:t>
            </a:r>
          </a:p>
          <a:p>
            <a:r>
              <a:rPr lang="hu-HU" dirty="0"/>
              <a:t> </a:t>
            </a:r>
          </a:p>
          <a:p>
            <a:r>
              <a:rPr lang="hu-HU" dirty="0"/>
              <a:t>Megemésztő tüze bánt</a:t>
            </a:r>
          </a:p>
          <a:p>
            <a:endParaRPr lang="hu-HU" dirty="0"/>
          </a:p>
          <a:p>
            <a:r>
              <a:rPr lang="hu-HU" dirty="0"/>
              <a:t>Te lehetsz írja sebemnek</a:t>
            </a:r>
          </a:p>
          <a:p>
            <a:endParaRPr lang="hu-HU" dirty="0"/>
          </a:p>
          <a:p>
            <a:r>
              <a:rPr lang="hu-HU" dirty="0"/>
              <a:t>Gyönyörű kis tulipánt</a:t>
            </a:r>
          </a:p>
        </p:txBody>
      </p:sp>
      <p:sp>
        <p:nvSpPr>
          <p:cNvPr id="5" name="Téglalap 4"/>
          <p:cNvSpPr/>
          <p:nvPr/>
        </p:nvSpPr>
        <p:spPr>
          <a:xfrm>
            <a:off x="714348" y="3357563"/>
            <a:ext cx="3143272" cy="2031325"/>
          </a:xfrm>
          <a:prstGeom prst="rect">
            <a:avLst/>
          </a:prstGeom>
        </p:spPr>
        <p:txBody>
          <a:bodyPr wrap="square">
            <a:spAutoFit/>
          </a:bodyPr>
          <a:lstStyle/>
          <a:p>
            <a:r>
              <a:rPr lang="hu-HU" dirty="0"/>
              <a:t>A hatalmas szerelemnek</a:t>
            </a:r>
          </a:p>
          <a:p>
            <a:r>
              <a:rPr lang="hu-HU" dirty="0"/>
              <a:t> </a:t>
            </a:r>
          </a:p>
          <a:p>
            <a:r>
              <a:rPr lang="hu-HU" dirty="0"/>
              <a:t>Megemésztő tüze bánt</a:t>
            </a:r>
          </a:p>
          <a:p>
            <a:endParaRPr lang="hu-HU" dirty="0"/>
          </a:p>
          <a:p>
            <a:r>
              <a:rPr lang="hu-HU" dirty="0"/>
              <a:t>Te lehetsz írja sebemnek</a:t>
            </a:r>
          </a:p>
          <a:p>
            <a:endParaRPr lang="hu-HU" dirty="0"/>
          </a:p>
          <a:p>
            <a:r>
              <a:rPr lang="hu-HU" dirty="0"/>
              <a:t>Gyönyörű kis tulipánt</a:t>
            </a:r>
          </a:p>
        </p:txBody>
      </p:sp>
      <p:sp>
        <p:nvSpPr>
          <p:cNvPr id="6" name="Szövegdoboz 5"/>
          <p:cNvSpPr txBox="1"/>
          <p:nvPr/>
        </p:nvSpPr>
        <p:spPr>
          <a:xfrm>
            <a:off x="857224" y="4714884"/>
            <a:ext cx="2643206" cy="369332"/>
          </a:xfrm>
          <a:prstGeom prst="rect">
            <a:avLst/>
          </a:prstGeom>
          <a:noFill/>
        </p:spPr>
        <p:txBody>
          <a:bodyPr wrap="square" rtlCol="0">
            <a:spAutoFit/>
          </a:bodyPr>
          <a:lstStyle/>
          <a:p>
            <a:r>
              <a:rPr lang="hu-HU" dirty="0">
                <a:solidFill>
                  <a:srgbClr val="FF0000"/>
                </a:solidFill>
              </a:rPr>
              <a:t>UU - -              </a:t>
            </a:r>
            <a:r>
              <a:rPr lang="hu-HU" dirty="0" err="1">
                <a:solidFill>
                  <a:srgbClr val="FF0000"/>
                </a:solidFill>
              </a:rPr>
              <a:t>UU</a:t>
            </a:r>
            <a:r>
              <a:rPr lang="hu-HU" dirty="0">
                <a:solidFill>
                  <a:srgbClr val="FF0000"/>
                </a:solidFill>
              </a:rPr>
              <a:t> - - </a:t>
            </a:r>
          </a:p>
        </p:txBody>
      </p:sp>
      <p:sp>
        <p:nvSpPr>
          <p:cNvPr id="7" name="Szövegdoboz 6"/>
          <p:cNvSpPr txBox="1"/>
          <p:nvPr/>
        </p:nvSpPr>
        <p:spPr>
          <a:xfrm>
            <a:off x="928662" y="3643314"/>
            <a:ext cx="1857388" cy="369332"/>
          </a:xfrm>
          <a:prstGeom prst="rect">
            <a:avLst/>
          </a:prstGeom>
          <a:noFill/>
        </p:spPr>
        <p:txBody>
          <a:bodyPr wrap="square" rtlCol="0">
            <a:spAutoFit/>
          </a:bodyPr>
          <a:lstStyle/>
          <a:p>
            <a:r>
              <a:rPr lang="hu-HU" dirty="0">
                <a:solidFill>
                  <a:srgbClr val="FF0000"/>
                </a:solidFill>
              </a:rPr>
              <a:t>UU - -          </a:t>
            </a:r>
            <a:r>
              <a:rPr lang="hu-HU" dirty="0" err="1">
                <a:solidFill>
                  <a:srgbClr val="FF0000"/>
                </a:solidFill>
              </a:rPr>
              <a:t>UU</a:t>
            </a:r>
            <a:r>
              <a:rPr lang="hu-HU" dirty="0">
                <a:solidFill>
                  <a:srgbClr val="FF0000"/>
                </a:solidFill>
              </a:rPr>
              <a:t> - - </a:t>
            </a:r>
          </a:p>
        </p:txBody>
      </p:sp>
      <p:sp>
        <p:nvSpPr>
          <p:cNvPr id="8" name="Szövegdoboz 7"/>
          <p:cNvSpPr txBox="1"/>
          <p:nvPr/>
        </p:nvSpPr>
        <p:spPr>
          <a:xfrm>
            <a:off x="857224" y="5429264"/>
            <a:ext cx="2714644" cy="369332"/>
          </a:xfrm>
          <a:prstGeom prst="rect">
            <a:avLst/>
          </a:prstGeom>
          <a:noFill/>
        </p:spPr>
        <p:txBody>
          <a:bodyPr wrap="square" rtlCol="0">
            <a:spAutoFit/>
          </a:bodyPr>
          <a:lstStyle/>
          <a:p>
            <a:r>
              <a:rPr lang="hu-HU" dirty="0"/>
              <a:t> </a:t>
            </a:r>
            <a:r>
              <a:rPr lang="hu-HU" dirty="0">
                <a:solidFill>
                  <a:srgbClr val="FF0000"/>
                </a:solidFill>
              </a:rPr>
              <a:t>UU - -             </a:t>
            </a:r>
            <a:r>
              <a:rPr lang="hu-HU" dirty="0" err="1">
                <a:solidFill>
                  <a:srgbClr val="FF0000"/>
                </a:solidFill>
              </a:rPr>
              <a:t>UU</a:t>
            </a:r>
            <a:r>
              <a:rPr lang="hu-HU" dirty="0">
                <a:solidFill>
                  <a:srgbClr val="FF0000"/>
                </a:solidFill>
              </a:rPr>
              <a:t> -  </a:t>
            </a:r>
          </a:p>
        </p:txBody>
      </p:sp>
      <p:sp>
        <p:nvSpPr>
          <p:cNvPr id="9" name="Szövegdoboz 8"/>
          <p:cNvSpPr txBox="1"/>
          <p:nvPr/>
        </p:nvSpPr>
        <p:spPr>
          <a:xfrm>
            <a:off x="857224" y="4143380"/>
            <a:ext cx="1857388" cy="369332"/>
          </a:xfrm>
          <a:prstGeom prst="rect">
            <a:avLst/>
          </a:prstGeom>
          <a:noFill/>
        </p:spPr>
        <p:txBody>
          <a:bodyPr wrap="square" rtlCol="0">
            <a:spAutoFit/>
          </a:bodyPr>
          <a:lstStyle/>
          <a:p>
            <a:r>
              <a:rPr lang="hu-HU" dirty="0">
                <a:solidFill>
                  <a:srgbClr val="FF0000"/>
                </a:solidFill>
              </a:rPr>
              <a:t>UU - -           </a:t>
            </a:r>
            <a:r>
              <a:rPr lang="hu-HU" dirty="0" err="1">
                <a:solidFill>
                  <a:srgbClr val="FF0000"/>
                </a:solidFill>
              </a:rPr>
              <a:t>UU</a:t>
            </a:r>
            <a:r>
              <a:rPr lang="hu-HU" dirty="0">
                <a:solidFill>
                  <a:srgbClr val="FF0000"/>
                </a:solidFill>
              </a:rPr>
              <a:t> -  </a:t>
            </a:r>
          </a:p>
        </p:txBody>
      </p:sp>
      <p:sp>
        <p:nvSpPr>
          <p:cNvPr id="10" name="Szövegdoboz 9"/>
          <p:cNvSpPr txBox="1"/>
          <p:nvPr/>
        </p:nvSpPr>
        <p:spPr>
          <a:xfrm>
            <a:off x="714348" y="6072206"/>
            <a:ext cx="2786082" cy="369332"/>
          </a:xfrm>
          <a:prstGeom prst="rect">
            <a:avLst/>
          </a:prstGeom>
          <a:noFill/>
        </p:spPr>
        <p:txBody>
          <a:bodyPr wrap="square" rtlCol="0">
            <a:spAutoFit/>
          </a:bodyPr>
          <a:lstStyle/>
          <a:p>
            <a:r>
              <a:rPr lang="hu-HU" dirty="0">
                <a:solidFill>
                  <a:srgbClr val="FF0000"/>
                </a:solidFill>
              </a:rPr>
              <a:t>Időmértékes verselés</a:t>
            </a:r>
          </a:p>
        </p:txBody>
      </p:sp>
      <p:sp>
        <p:nvSpPr>
          <p:cNvPr id="12" name="Ellipszis 11"/>
          <p:cNvSpPr/>
          <p:nvPr/>
        </p:nvSpPr>
        <p:spPr>
          <a:xfrm>
            <a:off x="4714876" y="371475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p:cNvSpPr/>
          <p:nvPr/>
        </p:nvSpPr>
        <p:spPr>
          <a:xfrm>
            <a:off x="4714876" y="421481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p:cNvSpPr/>
          <p:nvPr/>
        </p:nvSpPr>
        <p:spPr>
          <a:xfrm>
            <a:off x="4714876" y="478632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p:cNvSpPr/>
          <p:nvPr/>
        </p:nvSpPr>
        <p:spPr>
          <a:xfrm>
            <a:off x="4714876" y="528638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p:cNvSpPr/>
          <p:nvPr/>
        </p:nvSpPr>
        <p:spPr>
          <a:xfrm>
            <a:off x="5786446" y="371475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p:cNvSpPr/>
          <p:nvPr/>
        </p:nvSpPr>
        <p:spPr>
          <a:xfrm>
            <a:off x="6000760" y="421481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p:cNvSpPr/>
          <p:nvPr/>
        </p:nvSpPr>
        <p:spPr>
          <a:xfrm>
            <a:off x="5786446" y="478632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p:cNvSpPr/>
          <p:nvPr/>
        </p:nvSpPr>
        <p:spPr>
          <a:xfrm>
            <a:off x="6000760" y="528638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p:cNvSpPr/>
          <p:nvPr/>
        </p:nvSpPr>
        <p:spPr>
          <a:xfrm>
            <a:off x="5214942" y="371475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21" name="Ellipszis 20"/>
          <p:cNvSpPr/>
          <p:nvPr/>
        </p:nvSpPr>
        <p:spPr>
          <a:xfrm>
            <a:off x="5000628" y="371475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22" name="Ellipszis 21"/>
          <p:cNvSpPr/>
          <p:nvPr/>
        </p:nvSpPr>
        <p:spPr>
          <a:xfrm>
            <a:off x="5429256" y="371475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26" name="Ellipszis 25"/>
          <p:cNvSpPr/>
          <p:nvPr/>
        </p:nvSpPr>
        <p:spPr>
          <a:xfrm>
            <a:off x="5214942" y="421481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27" name="Ellipszis 26"/>
          <p:cNvSpPr/>
          <p:nvPr/>
        </p:nvSpPr>
        <p:spPr>
          <a:xfrm>
            <a:off x="5000628" y="421481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28" name="Ellipszis 27"/>
          <p:cNvSpPr/>
          <p:nvPr/>
        </p:nvSpPr>
        <p:spPr>
          <a:xfrm>
            <a:off x="5429256" y="421481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29" name="Ellipszis 28"/>
          <p:cNvSpPr/>
          <p:nvPr/>
        </p:nvSpPr>
        <p:spPr>
          <a:xfrm>
            <a:off x="5214942" y="478632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0" name="Ellipszis 29"/>
          <p:cNvSpPr/>
          <p:nvPr/>
        </p:nvSpPr>
        <p:spPr>
          <a:xfrm>
            <a:off x="5000628" y="478632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1" name="Ellipszis 30"/>
          <p:cNvSpPr/>
          <p:nvPr/>
        </p:nvSpPr>
        <p:spPr>
          <a:xfrm>
            <a:off x="5429256" y="478632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2" name="Ellipszis 31"/>
          <p:cNvSpPr/>
          <p:nvPr/>
        </p:nvSpPr>
        <p:spPr>
          <a:xfrm>
            <a:off x="5214942" y="528638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3" name="Ellipszis 32"/>
          <p:cNvSpPr/>
          <p:nvPr/>
        </p:nvSpPr>
        <p:spPr>
          <a:xfrm>
            <a:off x="5000628" y="528638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4" name="Ellipszis 33"/>
          <p:cNvSpPr/>
          <p:nvPr/>
        </p:nvSpPr>
        <p:spPr>
          <a:xfrm>
            <a:off x="5429256" y="528638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5" name="Ellipszis 34"/>
          <p:cNvSpPr/>
          <p:nvPr/>
        </p:nvSpPr>
        <p:spPr>
          <a:xfrm>
            <a:off x="6286512" y="371475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6" name="Ellipszis 35"/>
          <p:cNvSpPr/>
          <p:nvPr/>
        </p:nvSpPr>
        <p:spPr>
          <a:xfrm>
            <a:off x="6072198" y="371475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7" name="Ellipszis 36"/>
          <p:cNvSpPr/>
          <p:nvPr/>
        </p:nvSpPr>
        <p:spPr>
          <a:xfrm>
            <a:off x="6500826" y="371475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8" name="Ellipszis 37"/>
          <p:cNvSpPr/>
          <p:nvPr/>
        </p:nvSpPr>
        <p:spPr>
          <a:xfrm>
            <a:off x="6286512" y="478632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39" name="Ellipszis 38"/>
          <p:cNvSpPr/>
          <p:nvPr/>
        </p:nvSpPr>
        <p:spPr>
          <a:xfrm>
            <a:off x="6072198" y="478632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40" name="Ellipszis 39"/>
          <p:cNvSpPr/>
          <p:nvPr/>
        </p:nvSpPr>
        <p:spPr>
          <a:xfrm>
            <a:off x="6500826" y="4786322"/>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41" name="Ellipszis 40"/>
          <p:cNvSpPr/>
          <p:nvPr/>
        </p:nvSpPr>
        <p:spPr>
          <a:xfrm>
            <a:off x="6500826" y="421481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42" name="Ellipszis 41"/>
          <p:cNvSpPr/>
          <p:nvPr/>
        </p:nvSpPr>
        <p:spPr>
          <a:xfrm>
            <a:off x="6286512" y="421481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44" name="Ellipszis 43"/>
          <p:cNvSpPr/>
          <p:nvPr/>
        </p:nvSpPr>
        <p:spPr>
          <a:xfrm>
            <a:off x="6500826" y="528638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45" name="Ellipszis 44"/>
          <p:cNvSpPr/>
          <p:nvPr/>
        </p:nvSpPr>
        <p:spPr>
          <a:xfrm>
            <a:off x="6286512" y="5286388"/>
            <a:ext cx="214314" cy="2143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47" name="Téglalap 46"/>
          <p:cNvSpPr/>
          <p:nvPr/>
        </p:nvSpPr>
        <p:spPr>
          <a:xfrm>
            <a:off x="4429124" y="6072206"/>
            <a:ext cx="2556918" cy="369332"/>
          </a:xfrm>
          <a:prstGeom prst="rect">
            <a:avLst/>
          </a:prstGeom>
        </p:spPr>
        <p:txBody>
          <a:bodyPr wrap="none">
            <a:spAutoFit/>
          </a:bodyPr>
          <a:lstStyle/>
          <a:p>
            <a:r>
              <a:rPr lang="hu-HU" dirty="0">
                <a:solidFill>
                  <a:schemeClr val="tx2"/>
                </a:solidFill>
              </a:rPr>
              <a:t>Ütemhangsúlyos verselés</a:t>
            </a:r>
          </a:p>
        </p:txBody>
      </p:sp>
    </p:spTree>
    <p:extLst>
      <p:ext uri="{BB962C8B-B14F-4D97-AF65-F5344CB8AC3E}">
        <p14:creationId xmlns:p14="http://schemas.microsoft.com/office/powerpoint/2010/main" val="21675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72222E-6 2.07996E-7 L 0.42326 -0.00116 " pathEditMode="relative" rAng="0" ptsTypes="AA">
                                      <p:cBhvr>
                                        <p:cTn id="6" dur="2000" fill="hold"/>
                                        <p:tgtEl>
                                          <p:spTgt spid="5"/>
                                        </p:tgtEl>
                                        <p:attrNameLst>
                                          <p:attrName>ppt_x</p:attrName>
                                          <p:attrName>ppt_y</p:attrName>
                                        </p:attrNameLst>
                                      </p:cBhvr>
                                      <p:rCtr x="21200" y="-10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Horizontal)">
                                      <p:cBhvr>
                                        <p:cTn id="11" dur="500"/>
                                        <p:tgtEl>
                                          <p:spTgt spid="7"/>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Horizontal)">
                                      <p:cBhvr>
                                        <p:cTn id="20" dur="500"/>
                                        <p:tgtEl>
                                          <p:spTgt spid="8"/>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ox(in)">
                                      <p:cBhvr>
                                        <p:cTn id="46" dur="500"/>
                                        <p:tgtEl>
                                          <p:spTgt spid="18"/>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ox(in)">
                                      <p:cBhvr>
                                        <p:cTn id="49" dur="500"/>
                                        <p:tgtEl>
                                          <p:spTgt spid="19"/>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ox(in)">
                                      <p:cBhvr>
                                        <p:cTn id="52" dur="500"/>
                                        <p:tgtEl>
                                          <p:spTgt spid="20"/>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ox(in)">
                                      <p:cBhvr>
                                        <p:cTn id="55" dur="500"/>
                                        <p:tgtEl>
                                          <p:spTgt spid="21"/>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ox(in)">
                                      <p:cBhvr>
                                        <p:cTn id="58" dur="500"/>
                                        <p:tgtEl>
                                          <p:spTgt spid="22"/>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ox(in)">
                                      <p:cBhvr>
                                        <p:cTn id="61" dur="500"/>
                                        <p:tgtEl>
                                          <p:spTgt spid="26"/>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ox(in)">
                                      <p:cBhvr>
                                        <p:cTn id="64" dur="500"/>
                                        <p:tgtEl>
                                          <p:spTgt spid="27"/>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ox(in)">
                                      <p:cBhvr>
                                        <p:cTn id="67" dur="500"/>
                                        <p:tgtEl>
                                          <p:spTgt spid="28"/>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ox(in)">
                                      <p:cBhvr>
                                        <p:cTn id="70" dur="500"/>
                                        <p:tgtEl>
                                          <p:spTgt spid="29"/>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ox(in)">
                                      <p:cBhvr>
                                        <p:cTn id="73" dur="500"/>
                                        <p:tgtEl>
                                          <p:spTgt spid="3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ox(in)">
                                      <p:cBhvr>
                                        <p:cTn id="76" dur="500"/>
                                        <p:tgtEl>
                                          <p:spTgt spid="31"/>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ox(in)">
                                      <p:cBhvr>
                                        <p:cTn id="79" dur="500"/>
                                        <p:tgtEl>
                                          <p:spTgt spid="32"/>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ox(in)">
                                      <p:cBhvr>
                                        <p:cTn id="82" dur="500"/>
                                        <p:tgtEl>
                                          <p:spTgt spid="33"/>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ox(in)">
                                      <p:cBhvr>
                                        <p:cTn id="85" dur="500"/>
                                        <p:tgtEl>
                                          <p:spTgt spid="34"/>
                                        </p:tgtEl>
                                      </p:cBhvr>
                                    </p:animEffect>
                                  </p:childTnLst>
                                </p:cTn>
                              </p:par>
                              <p:par>
                                <p:cTn id="86" presetID="4" presetClass="entr" presetSubtype="16"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ox(in)">
                                      <p:cBhvr>
                                        <p:cTn id="88" dur="500"/>
                                        <p:tgtEl>
                                          <p:spTgt spid="37"/>
                                        </p:tgtEl>
                                      </p:cBhvr>
                                    </p:animEffect>
                                  </p:childTnLst>
                                </p:cTn>
                              </p:par>
                              <p:par>
                                <p:cTn id="89" presetID="4" presetClass="entr" presetSubtype="16"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ox(in)">
                                      <p:cBhvr>
                                        <p:cTn id="91" dur="500"/>
                                        <p:tgtEl>
                                          <p:spTgt spid="40"/>
                                        </p:tgtEl>
                                      </p:cBhvr>
                                    </p:animEffect>
                                  </p:childTnLst>
                                </p:cTn>
                              </p:par>
                              <p:par>
                                <p:cTn id="92" presetID="4"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box(in)">
                                      <p:cBhvr>
                                        <p:cTn id="94" dur="500"/>
                                        <p:tgtEl>
                                          <p:spTgt spid="41"/>
                                        </p:tgtEl>
                                      </p:cBhvr>
                                    </p:animEffect>
                                  </p:childTnLst>
                                </p:cTn>
                              </p:par>
                              <p:par>
                                <p:cTn id="95" presetID="4" presetClass="entr" presetSubtype="16"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box(in)">
                                      <p:cBhvr>
                                        <p:cTn id="97" dur="500"/>
                                        <p:tgtEl>
                                          <p:spTgt spid="44"/>
                                        </p:tgtEl>
                                      </p:cBhvr>
                                    </p:animEffect>
                                  </p:childTnLst>
                                </p:cTn>
                              </p:par>
                              <p:par>
                                <p:cTn id="98" presetID="4" presetClass="entr" presetSubtype="16"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box(in)">
                                      <p:cBhvr>
                                        <p:cTn id="100" dur="500"/>
                                        <p:tgtEl>
                                          <p:spTgt spid="36"/>
                                        </p:tgtEl>
                                      </p:cBhvr>
                                    </p:animEffect>
                                  </p:childTnLst>
                                </p:cTn>
                              </p:par>
                              <p:par>
                                <p:cTn id="101" presetID="4" presetClass="entr" presetSubtype="16"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ox(in)">
                                      <p:cBhvr>
                                        <p:cTn id="103" dur="500"/>
                                        <p:tgtEl>
                                          <p:spTgt spid="42"/>
                                        </p:tgtEl>
                                      </p:cBhvr>
                                    </p:animEffect>
                                  </p:childTnLst>
                                </p:cTn>
                              </p:par>
                              <p:par>
                                <p:cTn id="104" presetID="4" presetClass="entr" presetSubtype="16" fill="hold"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box(in)">
                                      <p:cBhvr>
                                        <p:cTn id="106" dur="500"/>
                                        <p:tgtEl>
                                          <p:spTgt spid="38"/>
                                        </p:tgtEl>
                                      </p:cBhvr>
                                    </p:animEffect>
                                  </p:childTnLst>
                                </p:cTn>
                              </p:par>
                              <p:par>
                                <p:cTn id="107" presetID="4" presetClass="entr" presetSubtype="16"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box(in)">
                                      <p:cBhvr>
                                        <p:cTn id="109" dur="500"/>
                                        <p:tgtEl>
                                          <p:spTgt spid="39"/>
                                        </p:tgtEl>
                                      </p:cBhvr>
                                    </p:animEffect>
                                  </p:childTnLst>
                                </p:cTn>
                              </p:par>
                              <p:par>
                                <p:cTn id="110" presetID="4" presetClass="entr" presetSubtype="16"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box(in)">
                                      <p:cBhvr>
                                        <p:cTn id="112" dur="500"/>
                                        <p:tgtEl>
                                          <p:spTgt spid="45"/>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ox(in)">
                                      <p:cBhvr>
                                        <p:cTn id="115" dur="500"/>
                                        <p:tgtEl>
                                          <p:spTgt spid="35"/>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box(in)">
                                      <p:cBhvr>
                                        <p:cTn id="1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9939" y="764704"/>
            <a:ext cx="3965997" cy="5262979"/>
          </a:xfrm>
          <a:prstGeom prst="rect">
            <a:avLst/>
          </a:prstGeom>
        </p:spPr>
        <p:txBody>
          <a:bodyPr wrap="square">
            <a:spAutoFit/>
          </a:bodyPr>
          <a:lstStyle/>
          <a:p>
            <a:r>
              <a:rPr lang="hu-HU" sz="2400" dirty="0">
                <a:solidFill>
                  <a:srgbClr val="00B050"/>
                </a:solidFill>
                <a:latin typeface="Times New Roman" pitchFamily="18" charset="0"/>
                <a:cs typeface="Times New Roman" pitchFamily="18" charset="0"/>
              </a:rPr>
              <a:t>A hatalmas szerelemnek</a:t>
            </a:r>
          </a:p>
          <a:p>
            <a:r>
              <a:rPr lang="hu-HU" sz="2400" dirty="0">
                <a:solidFill>
                  <a:srgbClr val="00B050"/>
                </a:solidFill>
                <a:latin typeface="Times New Roman" pitchFamily="18" charset="0"/>
                <a:cs typeface="Times New Roman" pitchFamily="18" charset="0"/>
              </a:rPr>
              <a:t> 	Megemésztő tüze bánt.</a:t>
            </a:r>
          </a:p>
          <a:p>
            <a:r>
              <a:rPr lang="hu-HU" sz="2400" dirty="0">
                <a:solidFill>
                  <a:srgbClr val="00B050"/>
                </a:solidFill>
                <a:latin typeface="Times New Roman" pitchFamily="18" charset="0"/>
                <a:cs typeface="Times New Roman" pitchFamily="18" charset="0"/>
              </a:rPr>
              <a:t>Te lehetsz írja sebemnek,</a:t>
            </a:r>
          </a:p>
          <a:p>
            <a:r>
              <a:rPr lang="hu-HU" sz="2400" dirty="0">
                <a:solidFill>
                  <a:srgbClr val="00B050"/>
                </a:solidFill>
                <a:latin typeface="Times New Roman" pitchFamily="18" charset="0"/>
                <a:cs typeface="Times New Roman" pitchFamily="18" charset="0"/>
              </a:rPr>
              <a:t> 	Gyönyörű kis tulipánt!</a:t>
            </a:r>
          </a:p>
          <a:p>
            <a:endParaRPr lang="hu-HU" sz="2400" dirty="0">
              <a:solidFill>
                <a:srgbClr val="00B050"/>
              </a:solidFill>
              <a:latin typeface="Times New Roman" pitchFamily="18" charset="0"/>
              <a:cs typeface="Times New Roman" pitchFamily="18" charset="0"/>
            </a:endParaRPr>
          </a:p>
          <a:p>
            <a:r>
              <a:rPr lang="hu-HU" sz="2400" dirty="0">
                <a:solidFill>
                  <a:srgbClr val="00B050"/>
                </a:solidFill>
                <a:latin typeface="Times New Roman" pitchFamily="18" charset="0"/>
                <a:cs typeface="Times New Roman" pitchFamily="18" charset="0"/>
              </a:rPr>
              <a:t>Szemeid szép ragyogása</a:t>
            </a:r>
          </a:p>
          <a:p>
            <a:r>
              <a:rPr lang="hu-HU" sz="2400" dirty="0">
                <a:solidFill>
                  <a:srgbClr val="00B050"/>
                </a:solidFill>
                <a:latin typeface="Times New Roman" pitchFamily="18" charset="0"/>
                <a:cs typeface="Times New Roman" pitchFamily="18" charset="0"/>
              </a:rPr>
              <a:t> 	Eleven hajnali tűz,</a:t>
            </a:r>
          </a:p>
          <a:p>
            <a:r>
              <a:rPr lang="hu-HU" sz="2400" dirty="0">
                <a:solidFill>
                  <a:srgbClr val="00B050"/>
                </a:solidFill>
                <a:latin typeface="Times New Roman" pitchFamily="18" charset="0"/>
                <a:cs typeface="Times New Roman" pitchFamily="18" charset="0"/>
              </a:rPr>
              <a:t>Ajakid harmatozása</a:t>
            </a:r>
          </a:p>
          <a:p>
            <a:r>
              <a:rPr lang="hu-HU" sz="2400" dirty="0">
                <a:solidFill>
                  <a:srgbClr val="00B050"/>
                </a:solidFill>
                <a:latin typeface="Times New Roman" pitchFamily="18" charset="0"/>
                <a:cs typeface="Times New Roman" pitchFamily="18" charset="0"/>
              </a:rPr>
              <a:t> 	Sok ezer gondot elűz.</a:t>
            </a:r>
          </a:p>
          <a:p>
            <a:endParaRPr lang="hu-HU" sz="2400" dirty="0">
              <a:solidFill>
                <a:srgbClr val="00B050"/>
              </a:solidFill>
              <a:latin typeface="Times New Roman" pitchFamily="18" charset="0"/>
              <a:cs typeface="Times New Roman" pitchFamily="18" charset="0"/>
            </a:endParaRPr>
          </a:p>
          <a:p>
            <a:r>
              <a:rPr lang="hu-HU" sz="2400" dirty="0" err="1">
                <a:solidFill>
                  <a:srgbClr val="00B050"/>
                </a:solidFill>
                <a:latin typeface="Times New Roman" pitchFamily="18" charset="0"/>
                <a:cs typeface="Times New Roman" pitchFamily="18" charset="0"/>
              </a:rPr>
              <a:t>Teljesítsd</a:t>
            </a:r>
            <a:r>
              <a:rPr lang="hu-HU" sz="2400" dirty="0">
                <a:solidFill>
                  <a:srgbClr val="00B050"/>
                </a:solidFill>
                <a:latin typeface="Times New Roman" pitchFamily="18" charset="0"/>
                <a:cs typeface="Times New Roman" pitchFamily="18" charset="0"/>
              </a:rPr>
              <a:t> angyali szókkal,</a:t>
            </a:r>
          </a:p>
          <a:p>
            <a:r>
              <a:rPr lang="hu-HU" sz="2400" dirty="0">
                <a:solidFill>
                  <a:srgbClr val="00B050"/>
                </a:solidFill>
                <a:latin typeface="Times New Roman" pitchFamily="18" charset="0"/>
                <a:cs typeface="Times New Roman" pitchFamily="18" charset="0"/>
              </a:rPr>
              <a:t> 	Szeretőd amire kért:</a:t>
            </a:r>
          </a:p>
          <a:p>
            <a:r>
              <a:rPr lang="hu-HU" sz="2400" dirty="0">
                <a:solidFill>
                  <a:srgbClr val="00B050"/>
                </a:solidFill>
                <a:latin typeface="Times New Roman" pitchFamily="18" charset="0"/>
                <a:cs typeface="Times New Roman" pitchFamily="18" charset="0"/>
              </a:rPr>
              <a:t>Ezer ambrózia csókkal</a:t>
            </a:r>
          </a:p>
          <a:p>
            <a:r>
              <a:rPr lang="hu-HU" sz="2400" dirty="0">
                <a:solidFill>
                  <a:srgbClr val="00B050"/>
                </a:solidFill>
                <a:latin typeface="Times New Roman" pitchFamily="18" charset="0"/>
                <a:cs typeface="Times New Roman" pitchFamily="18" charset="0"/>
              </a:rPr>
              <a:t> 	Fizetek válaszodért.</a:t>
            </a:r>
          </a:p>
        </p:txBody>
      </p:sp>
      <p:sp>
        <p:nvSpPr>
          <p:cNvPr id="4" name="Téglalap 3"/>
          <p:cNvSpPr/>
          <p:nvPr/>
        </p:nvSpPr>
        <p:spPr>
          <a:xfrm>
            <a:off x="4760771" y="476672"/>
            <a:ext cx="3870719" cy="1569660"/>
          </a:xfrm>
          <a:prstGeom prst="rect">
            <a:avLst/>
          </a:prstGeom>
        </p:spPr>
        <p:txBody>
          <a:bodyPr wrap="square">
            <a:spAutoFit/>
          </a:bodyPr>
          <a:lstStyle/>
          <a:p>
            <a:r>
              <a:rPr lang="hu-HU" sz="3200" b="1" dirty="0" smtClean="0">
                <a:solidFill>
                  <a:srgbClr val="00B050"/>
                </a:solidFill>
              </a:rPr>
              <a:t>Hogyan jelenik meg a rokokó stílus hatása a versben? </a:t>
            </a:r>
            <a:endParaRPr lang="hu-HU" sz="3200" b="1" dirty="0">
              <a:solidFill>
                <a:srgbClr val="00B050"/>
              </a:solidFill>
            </a:endParaRPr>
          </a:p>
        </p:txBody>
      </p:sp>
      <p:sp>
        <p:nvSpPr>
          <p:cNvPr id="5" name="Téglalap 4"/>
          <p:cNvSpPr/>
          <p:nvPr/>
        </p:nvSpPr>
        <p:spPr>
          <a:xfrm>
            <a:off x="4644008" y="2419314"/>
            <a:ext cx="3888432" cy="3046988"/>
          </a:xfrm>
          <a:prstGeom prst="rect">
            <a:avLst/>
          </a:prstGeom>
        </p:spPr>
        <p:txBody>
          <a:bodyPr wrap="square">
            <a:spAutoFit/>
          </a:bodyPr>
          <a:lstStyle/>
          <a:p>
            <a:pPr algn="just"/>
            <a:r>
              <a:rPr lang="hu-HU" sz="3200" dirty="0" smtClean="0"/>
              <a:t>A versben a jelzők halmozása, a vidám, játékos hangvétel és az érzékszervek fontossága a rokokó stílus sajátossága. </a:t>
            </a:r>
            <a:endParaRPr lang="hu-HU" sz="3200" dirty="0">
              <a:solidFill>
                <a:srgbClr val="FF0000"/>
              </a:solidFill>
            </a:endParaRPr>
          </a:p>
        </p:txBody>
      </p:sp>
      <p:sp>
        <p:nvSpPr>
          <p:cNvPr id="6" name="Szövegdoboz 5"/>
          <p:cNvSpPr txBox="1"/>
          <p:nvPr/>
        </p:nvSpPr>
        <p:spPr>
          <a:xfrm>
            <a:off x="107504" y="90503"/>
            <a:ext cx="5976664" cy="584775"/>
          </a:xfrm>
          <a:prstGeom prst="rect">
            <a:avLst/>
          </a:prstGeom>
          <a:noFill/>
        </p:spPr>
        <p:txBody>
          <a:bodyPr wrap="square" rtlCol="0">
            <a:spAutoFit/>
          </a:bodyPr>
          <a:lstStyle/>
          <a:p>
            <a:r>
              <a:rPr lang="hu-HU" sz="3200" b="1" u="sng" dirty="0" smtClean="0"/>
              <a:t>Stílus:</a:t>
            </a:r>
            <a:endParaRPr lang="hu-HU" sz="3200" b="1" u="sng" dirty="0"/>
          </a:p>
        </p:txBody>
      </p:sp>
    </p:spTree>
    <p:extLst>
      <p:ext uri="{BB962C8B-B14F-4D97-AF65-F5344CB8AC3E}">
        <p14:creationId xmlns:p14="http://schemas.microsoft.com/office/powerpoint/2010/main" val="27021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normAutofit/>
          </a:bodyPr>
          <a:lstStyle/>
          <a:p>
            <a:pPr marL="0" indent="0" algn="just">
              <a:spcBef>
                <a:spcPts val="0"/>
              </a:spcBef>
              <a:buNone/>
            </a:pPr>
            <a:r>
              <a:rPr lang="hu-HU" dirty="0">
                <a:latin typeface="Times New Roman" pitchFamily="18" charset="0"/>
                <a:cs typeface="Times New Roman" pitchFamily="18" charset="0"/>
              </a:rPr>
              <a:t>A debreceni kollégiumban kezd tanulni</a:t>
            </a:r>
            <a:r>
              <a:rPr lang="hu-HU" dirty="0" smtClean="0">
                <a:latin typeface="Times New Roman" pitchFamily="18" charset="0"/>
                <a:cs typeface="Times New Roman" pitchFamily="18" charset="0"/>
              </a:rPr>
              <a:t>. </a:t>
            </a:r>
            <a:r>
              <a:rPr lang="hu-HU" dirty="0">
                <a:latin typeface="Times New Roman" pitchFamily="18" charset="0"/>
                <a:cs typeface="Times New Roman" pitchFamily="18" charset="0"/>
              </a:rPr>
              <a:t>Kitűnő tanuló volt, a versírási gyakorlatokon tűnt ki leginkább.</a:t>
            </a:r>
          </a:p>
          <a:p>
            <a:pPr marL="0" indent="0" algn="just">
              <a:spcBef>
                <a:spcPts val="0"/>
              </a:spcBef>
              <a:buNone/>
            </a:pPr>
            <a:endParaRPr lang="hu-HU" dirty="0" smtClean="0">
              <a:solidFill>
                <a:srgbClr val="00B050"/>
              </a:solidFill>
              <a:latin typeface="Times New Roman" pitchFamily="18" charset="0"/>
              <a:cs typeface="Times New Roman" pitchFamily="18" charset="0"/>
            </a:endParaRPr>
          </a:p>
          <a:p>
            <a:pPr marL="0" indent="0" algn="just">
              <a:spcBef>
                <a:spcPts val="0"/>
              </a:spcBef>
              <a:buNone/>
            </a:pPr>
            <a:r>
              <a:rPr lang="hu-HU" sz="2800" dirty="0" smtClean="0">
                <a:solidFill>
                  <a:srgbClr val="00B050"/>
                </a:solidFill>
                <a:latin typeface="Times New Roman" pitchFamily="18" charset="0"/>
                <a:cs typeface="Times New Roman" pitchFamily="18" charset="0"/>
              </a:rPr>
              <a:t>Az </a:t>
            </a:r>
            <a:r>
              <a:rPr lang="hu-HU" sz="2800" dirty="0">
                <a:solidFill>
                  <a:srgbClr val="00B050"/>
                </a:solidFill>
                <a:latin typeface="Times New Roman" pitchFamily="18" charset="0"/>
                <a:cs typeface="Times New Roman" pitchFamily="18" charset="0"/>
              </a:rPr>
              <a:t>1770-es években az iskolában pedagógiai reformot hajtanak végre, több jobbágy származású gyerek tanulhat az iskolában („szegények iskolája</a:t>
            </a:r>
            <a:r>
              <a:rPr lang="hu-HU" sz="2800" dirty="0" smtClean="0">
                <a:solidFill>
                  <a:srgbClr val="00B050"/>
                </a:solidFill>
                <a:latin typeface="Times New Roman" pitchFamily="18" charset="0"/>
                <a:cs typeface="Times New Roman" pitchFamily="18" charset="0"/>
              </a:rPr>
              <a:t>”).</a:t>
            </a:r>
          </a:p>
          <a:p>
            <a:pPr marL="0" indent="0" algn="just">
              <a:spcBef>
                <a:spcPts val="0"/>
              </a:spcBef>
              <a:buNone/>
            </a:pPr>
            <a:endParaRPr lang="hu-HU" sz="2800" dirty="0">
              <a:solidFill>
                <a:srgbClr val="00B050"/>
              </a:solidFill>
              <a:latin typeface="Times New Roman" pitchFamily="18" charset="0"/>
              <a:cs typeface="Times New Roman" pitchFamily="18" charset="0"/>
            </a:endParaRPr>
          </a:p>
          <a:p>
            <a:pPr marL="0" indent="0" algn="just">
              <a:spcBef>
                <a:spcPts val="0"/>
              </a:spcBef>
              <a:buNone/>
            </a:pPr>
            <a:r>
              <a:rPr lang="hu-HU" sz="2800" dirty="0" smtClean="0">
                <a:solidFill>
                  <a:srgbClr val="00B050"/>
                </a:solidFill>
                <a:latin typeface="Times New Roman" pitchFamily="18" charset="0"/>
                <a:cs typeface="Times New Roman" pitchFamily="18" charset="0"/>
              </a:rPr>
              <a:t>Tehetsége </a:t>
            </a:r>
            <a:r>
              <a:rPr lang="hu-HU" sz="2800" dirty="0">
                <a:solidFill>
                  <a:srgbClr val="00B050"/>
                </a:solidFill>
                <a:latin typeface="Times New Roman" pitchFamily="18" charset="0"/>
                <a:cs typeface="Times New Roman" pitchFamily="18" charset="0"/>
              </a:rPr>
              <a:t>miatt megengedték neki, hogy 2 órával később menjen iskolába és a kötelező versírási házi feladatokat csak akkor készítse el, ha van hozzá kedve. Verselési tehetsége miatt „Cimbalomnak” </a:t>
            </a:r>
            <a:r>
              <a:rPr lang="hu-HU" sz="2800" dirty="0" smtClean="0">
                <a:solidFill>
                  <a:srgbClr val="00B050"/>
                </a:solidFill>
                <a:latin typeface="Times New Roman" pitchFamily="18" charset="0"/>
                <a:cs typeface="Times New Roman" pitchFamily="18" charset="0"/>
              </a:rPr>
              <a:t>nevezték.</a:t>
            </a:r>
            <a:endParaRPr lang="hu-HU" sz="2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545507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9939" y="764704"/>
            <a:ext cx="3965997" cy="5262979"/>
          </a:xfrm>
          <a:prstGeom prst="rect">
            <a:avLst/>
          </a:prstGeom>
        </p:spPr>
        <p:txBody>
          <a:bodyPr wrap="square">
            <a:spAutoFit/>
          </a:bodyPr>
          <a:lstStyle/>
          <a:p>
            <a:r>
              <a:rPr lang="hu-HU" sz="2400" dirty="0">
                <a:solidFill>
                  <a:srgbClr val="00B050"/>
                </a:solidFill>
                <a:latin typeface="Times New Roman" pitchFamily="18" charset="0"/>
                <a:cs typeface="Times New Roman" pitchFamily="18" charset="0"/>
              </a:rPr>
              <a:t>A hatalmas szerelemnek</a:t>
            </a:r>
          </a:p>
          <a:p>
            <a:r>
              <a:rPr lang="hu-HU" sz="2400" dirty="0">
                <a:solidFill>
                  <a:srgbClr val="00B050"/>
                </a:solidFill>
                <a:latin typeface="Times New Roman" pitchFamily="18" charset="0"/>
                <a:cs typeface="Times New Roman" pitchFamily="18" charset="0"/>
              </a:rPr>
              <a:t> 	Megemésztő tüze bánt.</a:t>
            </a:r>
          </a:p>
          <a:p>
            <a:r>
              <a:rPr lang="hu-HU" sz="2400" dirty="0">
                <a:solidFill>
                  <a:srgbClr val="00B050"/>
                </a:solidFill>
                <a:latin typeface="Times New Roman" pitchFamily="18" charset="0"/>
                <a:cs typeface="Times New Roman" pitchFamily="18" charset="0"/>
              </a:rPr>
              <a:t>Te lehetsz írja sebemnek,</a:t>
            </a:r>
          </a:p>
          <a:p>
            <a:r>
              <a:rPr lang="hu-HU" sz="2400" dirty="0">
                <a:solidFill>
                  <a:srgbClr val="00B050"/>
                </a:solidFill>
                <a:latin typeface="Times New Roman" pitchFamily="18" charset="0"/>
                <a:cs typeface="Times New Roman" pitchFamily="18" charset="0"/>
              </a:rPr>
              <a:t> 	Gyönyörű kis tulipánt!</a:t>
            </a:r>
          </a:p>
          <a:p>
            <a:endParaRPr lang="hu-HU" sz="2400" dirty="0">
              <a:solidFill>
                <a:srgbClr val="00B050"/>
              </a:solidFill>
              <a:latin typeface="Times New Roman" pitchFamily="18" charset="0"/>
              <a:cs typeface="Times New Roman" pitchFamily="18" charset="0"/>
            </a:endParaRPr>
          </a:p>
          <a:p>
            <a:r>
              <a:rPr lang="hu-HU" sz="2400" dirty="0">
                <a:solidFill>
                  <a:srgbClr val="00B050"/>
                </a:solidFill>
                <a:latin typeface="Times New Roman" pitchFamily="18" charset="0"/>
                <a:cs typeface="Times New Roman" pitchFamily="18" charset="0"/>
              </a:rPr>
              <a:t>Szemeid szép ragyogása</a:t>
            </a:r>
          </a:p>
          <a:p>
            <a:r>
              <a:rPr lang="hu-HU" sz="2400" dirty="0">
                <a:solidFill>
                  <a:srgbClr val="00B050"/>
                </a:solidFill>
                <a:latin typeface="Times New Roman" pitchFamily="18" charset="0"/>
                <a:cs typeface="Times New Roman" pitchFamily="18" charset="0"/>
              </a:rPr>
              <a:t> 	Eleven hajnali tűz,</a:t>
            </a:r>
          </a:p>
          <a:p>
            <a:r>
              <a:rPr lang="hu-HU" sz="2400" dirty="0">
                <a:solidFill>
                  <a:srgbClr val="00B050"/>
                </a:solidFill>
                <a:latin typeface="Times New Roman" pitchFamily="18" charset="0"/>
                <a:cs typeface="Times New Roman" pitchFamily="18" charset="0"/>
              </a:rPr>
              <a:t>Ajakid harmatozása</a:t>
            </a:r>
          </a:p>
          <a:p>
            <a:r>
              <a:rPr lang="hu-HU" sz="2400" dirty="0">
                <a:solidFill>
                  <a:srgbClr val="00B050"/>
                </a:solidFill>
                <a:latin typeface="Times New Roman" pitchFamily="18" charset="0"/>
                <a:cs typeface="Times New Roman" pitchFamily="18" charset="0"/>
              </a:rPr>
              <a:t> 	Sok ezer gondot elűz.</a:t>
            </a:r>
          </a:p>
          <a:p>
            <a:endParaRPr lang="hu-HU" sz="2400" dirty="0">
              <a:solidFill>
                <a:srgbClr val="00B050"/>
              </a:solidFill>
              <a:latin typeface="Times New Roman" pitchFamily="18" charset="0"/>
              <a:cs typeface="Times New Roman" pitchFamily="18" charset="0"/>
            </a:endParaRPr>
          </a:p>
          <a:p>
            <a:r>
              <a:rPr lang="hu-HU" sz="2400" dirty="0" err="1">
                <a:solidFill>
                  <a:srgbClr val="00B050"/>
                </a:solidFill>
                <a:latin typeface="Times New Roman" pitchFamily="18" charset="0"/>
                <a:cs typeface="Times New Roman" pitchFamily="18" charset="0"/>
              </a:rPr>
              <a:t>Teljesítsd</a:t>
            </a:r>
            <a:r>
              <a:rPr lang="hu-HU" sz="2400" dirty="0">
                <a:solidFill>
                  <a:srgbClr val="00B050"/>
                </a:solidFill>
                <a:latin typeface="Times New Roman" pitchFamily="18" charset="0"/>
                <a:cs typeface="Times New Roman" pitchFamily="18" charset="0"/>
              </a:rPr>
              <a:t> angyali szókkal,</a:t>
            </a:r>
          </a:p>
          <a:p>
            <a:r>
              <a:rPr lang="hu-HU" sz="2400" dirty="0">
                <a:solidFill>
                  <a:srgbClr val="00B050"/>
                </a:solidFill>
                <a:latin typeface="Times New Roman" pitchFamily="18" charset="0"/>
                <a:cs typeface="Times New Roman" pitchFamily="18" charset="0"/>
              </a:rPr>
              <a:t> 	Szeretőd amire kért:</a:t>
            </a:r>
          </a:p>
          <a:p>
            <a:r>
              <a:rPr lang="hu-HU" sz="2400" dirty="0">
                <a:solidFill>
                  <a:srgbClr val="00B050"/>
                </a:solidFill>
                <a:latin typeface="Times New Roman" pitchFamily="18" charset="0"/>
                <a:cs typeface="Times New Roman" pitchFamily="18" charset="0"/>
              </a:rPr>
              <a:t>Ezer ambrózia csókkal</a:t>
            </a:r>
          </a:p>
          <a:p>
            <a:r>
              <a:rPr lang="hu-HU" sz="2400" dirty="0">
                <a:solidFill>
                  <a:srgbClr val="00B050"/>
                </a:solidFill>
                <a:latin typeface="Times New Roman" pitchFamily="18" charset="0"/>
                <a:cs typeface="Times New Roman" pitchFamily="18" charset="0"/>
              </a:rPr>
              <a:t> 	Fizetek válaszodért.</a:t>
            </a:r>
          </a:p>
        </p:txBody>
      </p:sp>
      <p:sp>
        <p:nvSpPr>
          <p:cNvPr id="4" name="Téglalap 3"/>
          <p:cNvSpPr/>
          <p:nvPr/>
        </p:nvSpPr>
        <p:spPr>
          <a:xfrm>
            <a:off x="4932040" y="789092"/>
            <a:ext cx="3870719" cy="1077218"/>
          </a:xfrm>
          <a:prstGeom prst="rect">
            <a:avLst/>
          </a:prstGeom>
        </p:spPr>
        <p:txBody>
          <a:bodyPr wrap="square">
            <a:spAutoFit/>
          </a:bodyPr>
          <a:lstStyle/>
          <a:p>
            <a:r>
              <a:rPr lang="hu-HU" sz="3200" b="1" dirty="0" smtClean="0">
                <a:solidFill>
                  <a:srgbClr val="00B050"/>
                </a:solidFill>
              </a:rPr>
              <a:t>Miről szólnak az egyes versszakok? </a:t>
            </a:r>
            <a:endParaRPr lang="hu-HU" sz="3200" b="1" dirty="0">
              <a:solidFill>
                <a:srgbClr val="00B050"/>
              </a:solidFill>
            </a:endParaRPr>
          </a:p>
        </p:txBody>
      </p:sp>
      <p:sp>
        <p:nvSpPr>
          <p:cNvPr id="6" name="Szövegdoboz 5"/>
          <p:cNvSpPr txBox="1"/>
          <p:nvPr/>
        </p:nvSpPr>
        <p:spPr>
          <a:xfrm>
            <a:off x="107504" y="90503"/>
            <a:ext cx="5976664" cy="584775"/>
          </a:xfrm>
          <a:prstGeom prst="rect">
            <a:avLst/>
          </a:prstGeom>
          <a:noFill/>
        </p:spPr>
        <p:txBody>
          <a:bodyPr wrap="square" rtlCol="0">
            <a:spAutoFit/>
          </a:bodyPr>
          <a:lstStyle/>
          <a:p>
            <a:r>
              <a:rPr lang="hu-HU" sz="3200" b="1" u="sng" dirty="0" smtClean="0"/>
              <a:t>Szerkezet:</a:t>
            </a:r>
            <a:endParaRPr lang="hu-HU" sz="3200" b="1" u="sng"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2060848"/>
            <a:ext cx="4680520" cy="4680520"/>
          </a:xfrm>
          <a:prstGeom prst="rect">
            <a:avLst/>
          </a:prstGeom>
        </p:spPr>
      </p:pic>
    </p:spTree>
    <p:extLst>
      <p:ext uri="{BB962C8B-B14F-4D97-AF65-F5344CB8AC3E}">
        <p14:creationId xmlns:p14="http://schemas.microsoft.com/office/powerpoint/2010/main" val="1994801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Az </a:t>
            </a:r>
            <a:r>
              <a:rPr lang="hu-HU" dirty="0">
                <a:latin typeface="Times New Roman" pitchFamily="18" charset="0"/>
                <a:cs typeface="Times New Roman" pitchFamily="18" charset="0"/>
              </a:rPr>
              <a:t>első versszak a lírai én hangulatát írja le, a szerelmet pusztító tűzként írja le. A második szakaszban a leírja szerelmét, udvarol neki. A harmadik versszakban előadja kérését: szerelmének viszonzását kéri.</a:t>
            </a: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2564904"/>
            <a:ext cx="3833664" cy="3833664"/>
          </a:xfrm>
          <a:prstGeom prst="rect">
            <a:avLst/>
          </a:prstGeom>
        </p:spPr>
      </p:pic>
    </p:spTree>
    <p:extLst>
      <p:ext uri="{BB962C8B-B14F-4D97-AF65-F5344CB8AC3E}">
        <p14:creationId xmlns:p14="http://schemas.microsoft.com/office/powerpoint/2010/main" val="1127758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ctr">
              <a:spcBef>
                <a:spcPts val="0"/>
              </a:spcBef>
              <a:buNone/>
            </a:pPr>
            <a:r>
              <a:rPr lang="hu-HU" sz="3600" b="1" dirty="0">
                <a:latin typeface="Times New Roman" pitchFamily="18" charset="0"/>
                <a:cs typeface="Times New Roman" pitchFamily="18" charset="0"/>
              </a:rPr>
              <a:t>Szerelemdal a csikóbőrös kulacshoz</a:t>
            </a:r>
          </a:p>
          <a:p>
            <a:pPr marL="0" indent="0" algn="just">
              <a:spcBef>
                <a:spcPts val="0"/>
              </a:spcBef>
              <a:buNone/>
            </a:pP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185" y="924099"/>
            <a:ext cx="4299942" cy="5733256"/>
          </a:xfrm>
          <a:prstGeom prst="rect">
            <a:avLst/>
          </a:prstGeom>
        </p:spPr>
      </p:pic>
    </p:spTree>
    <p:extLst>
      <p:ext uri="{BB962C8B-B14F-4D97-AF65-F5344CB8AC3E}">
        <p14:creationId xmlns:p14="http://schemas.microsoft.com/office/powerpoint/2010/main" val="3027687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5688632" cy="6480720"/>
          </a:xfrm>
        </p:spPr>
        <p:txBody>
          <a:bodyPr/>
          <a:lstStyle/>
          <a:p>
            <a:pPr marL="0" indent="0" algn="just">
              <a:spcBef>
                <a:spcPts val="0"/>
              </a:spcBef>
              <a:buNone/>
            </a:pPr>
            <a:r>
              <a:rPr lang="hu-HU" b="1" u="sng" dirty="0" smtClean="0">
                <a:latin typeface="Times New Roman" pitchFamily="18" charset="0"/>
                <a:cs typeface="Times New Roman" pitchFamily="18" charset="0"/>
              </a:rPr>
              <a:t>Cím:</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smtClean="0">
                <a:latin typeface="Times New Roman" pitchFamily="18" charset="0"/>
                <a:cs typeface="Times New Roman" pitchFamily="18" charset="0"/>
              </a:rPr>
              <a:t>A cím műfajmegjelölő, egyszerre felidézi a szerelmes dal és a bordal műfaját. </a:t>
            </a:r>
            <a:r>
              <a:rPr lang="hu-HU" dirty="0">
                <a:solidFill>
                  <a:srgbClr val="FF0000"/>
                </a:solidFill>
                <a:latin typeface="Times New Roman" pitchFamily="18" charset="0"/>
                <a:cs typeface="Times New Roman" pitchFamily="18" charset="0"/>
              </a:rPr>
              <a:t>A bordal nép- és műköltészeti műfaj, melyet ivás közben énekeltek, s amely a bort, a borivást magasztalta, gyakran játékos, humoros módon. </a:t>
            </a:r>
            <a:endParaRPr lang="hu-HU" dirty="0" smtClean="0">
              <a:solidFill>
                <a:srgbClr val="FF0000"/>
              </a:solidFill>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76672"/>
            <a:ext cx="2259409" cy="5256584"/>
          </a:xfrm>
          <a:prstGeom prst="rect">
            <a:avLst/>
          </a:prstGeom>
        </p:spPr>
      </p:pic>
    </p:spTree>
    <p:extLst>
      <p:ext uri="{BB962C8B-B14F-4D97-AF65-F5344CB8AC3E}">
        <p14:creationId xmlns:p14="http://schemas.microsoft.com/office/powerpoint/2010/main" val="41616943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0" y="1260847"/>
            <a:ext cx="4752528" cy="4278094"/>
          </a:xfrm>
          <a:prstGeom prst="rect">
            <a:avLst/>
          </a:prstGeom>
        </p:spPr>
        <p:txBody>
          <a:bodyPr wrap="square">
            <a:spAutoFit/>
          </a:bodyPr>
          <a:lstStyle/>
          <a:p>
            <a:r>
              <a:rPr lang="hu-HU" sz="2800" dirty="0" smtClean="0">
                <a:solidFill>
                  <a:srgbClr val="00B050"/>
                </a:solidFill>
              </a:rPr>
              <a:t>Drága </a:t>
            </a:r>
            <a:r>
              <a:rPr lang="hu-HU" sz="2800" dirty="0">
                <a:solidFill>
                  <a:srgbClr val="00B050"/>
                </a:solidFill>
              </a:rPr>
              <a:t>kincsem, galambocskám,</a:t>
            </a:r>
          </a:p>
          <a:p>
            <a:r>
              <a:rPr lang="hu-HU" sz="2800" dirty="0">
                <a:solidFill>
                  <a:srgbClr val="00B050"/>
                </a:solidFill>
              </a:rPr>
              <a:t>Csikóbőrös kulacsocskám!</a:t>
            </a:r>
          </a:p>
          <a:p>
            <a:r>
              <a:rPr lang="hu-HU" sz="2800" dirty="0">
                <a:solidFill>
                  <a:srgbClr val="00B050"/>
                </a:solidFill>
              </a:rPr>
              <a:t>Érted halok, érted élek,</a:t>
            </a:r>
          </a:p>
          <a:p>
            <a:r>
              <a:rPr lang="hu-HU" sz="2800" dirty="0">
                <a:solidFill>
                  <a:srgbClr val="00B050"/>
                </a:solidFill>
              </a:rPr>
              <a:t>Száz leányért nem cseréllek.</a:t>
            </a:r>
          </a:p>
          <a:p>
            <a:r>
              <a:rPr lang="hu-HU" sz="2800" dirty="0">
                <a:solidFill>
                  <a:srgbClr val="00B050"/>
                </a:solidFill>
              </a:rPr>
              <a:t> </a:t>
            </a:r>
          </a:p>
          <a:p>
            <a:r>
              <a:rPr lang="hu-HU" sz="2800" dirty="0" err="1">
                <a:solidFill>
                  <a:srgbClr val="00B050"/>
                </a:solidFill>
              </a:rPr>
              <a:t>Megvídító</a:t>
            </a:r>
            <a:r>
              <a:rPr lang="hu-HU" sz="2800" dirty="0">
                <a:solidFill>
                  <a:srgbClr val="00B050"/>
                </a:solidFill>
              </a:rPr>
              <a:t> orcácskádat,</a:t>
            </a:r>
          </a:p>
          <a:p>
            <a:r>
              <a:rPr lang="hu-HU" sz="2800" dirty="0">
                <a:solidFill>
                  <a:srgbClr val="00B050"/>
                </a:solidFill>
              </a:rPr>
              <a:t>Csókra termett kerek szádat</a:t>
            </a:r>
          </a:p>
          <a:p>
            <a:r>
              <a:rPr lang="hu-HU" sz="2800" dirty="0">
                <a:solidFill>
                  <a:srgbClr val="00B050"/>
                </a:solidFill>
              </a:rPr>
              <a:t>Ha a számhoz szoríthatom,</a:t>
            </a:r>
          </a:p>
          <a:p>
            <a:r>
              <a:rPr lang="hu-HU" sz="2800" dirty="0">
                <a:solidFill>
                  <a:srgbClr val="00B050"/>
                </a:solidFill>
              </a:rPr>
              <a:t>Zsuzsiét nem </a:t>
            </a:r>
            <a:r>
              <a:rPr lang="hu-HU" sz="2800" dirty="0" smtClean="0">
                <a:solidFill>
                  <a:srgbClr val="00B050"/>
                </a:solidFill>
              </a:rPr>
              <a:t>csókolgatom.</a:t>
            </a:r>
          </a:p>
          <a:p>
            <a:endParaRPr lang="hu-HU" sz="2000" dirty="0">
              <a:solidFill>
                <a:srgbClr val="00B050"/>
              </a:solidFill>
            </a:endParaRPr>
          </a:p>
        </p:txBody>
      </p:sp>
      <p:sp>
        <p:nvSpPr>
          <p:cNvPr id="4" name="Téglalap 3"/>
          <p:cNvSpPr/>
          <p:nvPr/>
        </p:nvSpPr>
        <p:spPr>
          <a:xfrm>
            <a:off x="5004048" y="764704"/>
            <a:ext cx="4212976" cy="2062103"/>
          </a:xfrm>
          <a:prstGeom prst="rect">
            <a:avLst/>
          </a:prstGeom>
        </p:spPr>
        <p:txBody>
          <a:bodyPr wrap="square">
            <a:spAutoFit/>
          </a:bodyPr>
          <a:lstStyle/>
          <a:p>
            <a:r>
              <a:rPr lang="hu-HU" sz="3200" b="1" dirty="0" smtClean="0">
                <a:solidFill>
                  <a:srgbClr val="00B050"/>
                </a:solidFill>
              </a:rPr>
              <a:t>Mit tudsz elmondani a mű verseléséről? Honnan ismerős ez a versforma? </a:t>
            </a:r>
            <a:endParaRPr lang="hu-HU" sz="3200" b="1" dirty="0">
              <a:solidFill>
                <a:srgbClr val="00B050"/>
              </a:solidFill>
            </a:endParaRPr>
          </a:p>
        </p:txBody>
      </p:sp>
      <p:sp>
        <p:nvSpPr>
          <p:cNvPr id="5" name="Téglalap 4"/>
          <p:cNvSpPr/>
          <p:nvPr/>
        </p:nvSpPr>
        <p:spPr>
          <a:xfrm>
            <a:off x="5004048" y="2996952"/>
            <a:ext cx="3996952" cy="3539430"/>
          </a:xfrm>
          <a:prstGeom prst="rect">
            <a:avLst/>
          </a:prstGeom>
        </p:spPr>
        <p:txBody>
          <a:bodyPr wrap="square">
            <a:spAutoFit/>
          </a:bodyPr>
          <a:lstStyle/>
          <a:p>
            <a:pPr algn="just"/>
            <a:r>
              <a:rPr lang="hu-HU" sz="3200" dirty="0"/>
              <a:t>A négysoros, soronként kétütemű vagy felező nyolcasokból álló </a:t>
            </a:r>
            <a:r>
              <a:rPr lang="hu-HU" sz="3200" dirty="0" smtClean="0"/>
              <a:t>versszak </a:t>
            </a:r>
            <a:r>
              <a:rPr lang="hu-HU" sz="3200" dirty="0"/>
              <a:t>a magyar </a:t>
            </a:r>
            <a:r>
              <a:rPr lang="hu-HU" sz="3200" dirty="0" smtClean="0"/>
              <a:t>népköltészetben gyakori.</a:t>
            </a:r>
            <a:endParaRPr lang="hu-HU" sz="3200" dirty="0">
              <a:solidFill>
                <a:srgbClr val="FF0000"/>
              </a:solidFill>
            </a:endParaRPr>
          </a:p>
        </p:txBody>
      </p:sp>
      <p:sp>
        <p:nvSpPr>
          <p:cNvPr id="6" name="Szövegdoboz 5"/>
          <p:cNvSpPr txBox="1"/>
          <p:nvPr/>
        </p:nvSpPr>
        <p:spPr>
          <a:xfrm>
            <a:off x="107504" y="188640"/>
            <a:ext cx="4645024" cy="584775"/>
          </a:xfrm>
          <a:prstGeom prst="rect">
            <a:avLst/>
          </a:prstGeom>
          <a:noFill/>
        </p:spPr>
        <p:txBody>
          <a:bodyPr wrap="square" rtlCol="0">
            <a:spAutoFit/>
          </a:bodyPr>
          <a:lstStyle/>
          <a:p>
            <a:r>
              <a:rPr lang="hu-HU" sz="3200" b="1" u="sng" dirty="0" smtClean="0"/>
              <a:t>Versforma:</a:t>
            </a:r>
            <a:endParaRPr lang="hu-HU" sz="3200" b="1" u="sng" dirty="0"/>
          </a:p>
        </p:txBody>
      </p:sp>
    </p:spTree>
    <p:extLst>
      <p:ext uri="{BB962C8B-B14F-4D97-AF65-F5344CB8AC3E}">
        <p14:creationId xmlns:p14="http://schemas.microsoft.com/office/powerpoint/2010/main" val="6725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7" y="188640"/>
            <a:ext cx="4752528" cy="4278094"/>
          </a:xfrm>
          <a:prstGeom prst="rect">
            <a:avLst/>
          </a:prstGeom>
        </p:spPr>
        <p:txBody>
          <a:bodyPr wrap="square">
            <a:spAutoFit/>
          </a:bodyPr>
          <a:lstStyle/>
          <a:p>
            <a:r>
              <a:rPr lang="hu-HU" sz="2800" dirty="0" smtClean="0">
                <a:solidFill>
                  <a:srgbClr val="00B050"/>
                </a:solidFill>
              </a:rPr>
              <a:t>Drága </a:t>
            </a:r>
            <a:r>
              <a:rPr lang="hu-HU" sz="2800" dirty="0">
                <a:solidFill>
                  <a:srgbClr val="00B050"/>
                </a:solidFill>
              </a:rPr>
              <a:t>kincsem, galambocskám,</a:t>
            </a:r>
          </a:p>
          <a:p>
            <a:r>
              <a:rPr lang="hu-HU" sz="2800" dirty="0">
                <a:solidFill>
                  <a:srgbClr val="00B050"/>
                </a:solidFill>
              </a:rPr>
              <a:t>Csikóbőrös kulacsocskám!</a:t>
            </a:r>
          </a:p>
          <a:p>
            <a:r>
              <a:rPr lang="hu-HU" sz="2800" dirty="0">
                <a:solidFill>
                  <a:srgbClr val="00B050"/>
                </a:solidFill>
              </a:rPr>
              <a:t>Érted halok, érted élek,</a:t>
            </a:r>
          </a:p>
          <a:p>
            <a:r>
              <a:rPr lang="hu-HU" sz="2800" dirty="0">
                <a:solidFill>
                  <a:srgbClr val="00B050"/>
                </a:solidFill>
              </a:rPr>
              <a:t>Száz leányért nem cseréllek.</a:t>
            </a:r>
          </a:p>
          <a:p>
            <a:r>
              <a:rPr lang="hu-HU" sz="2800" dirty="0">
                <a:solidFill>
                  <a:srgbClr val="00B050"/>
                </a:solidFill>
              </a:rPr>
              <a:t> </a:t>
            </a:r>
          </a:p>
          <a:p>
            <a:r>
              <a:rPr lang="hu-HU" sz="2800" dirty="0" err="1">
                <a:solidFill>
                  <a:srgbClr val="00B050"/>
                </a:solidFill>
              </a:rPr>
              <a:t>Megvídító</a:t>
            </a:r>
            <a:r>
              <a:rPr lang="hu-HU" sz="2800" dirty="0">
                <a:solidFill>
                  <a:srgbClr val="00B050"/>
                </a:solidFill>
              </a:rPr>
              <a:t> orcácskádat,</a:t>
            </a:r>
          </a:p>
          <a:p>
            <a:r>
              <a:rPr lang="hu-HU" sz="2800" dirty="0">
                <a:solidFill>
                  <a:srgbClr val="00B050"/>
                </a:solidFill>
              </a:rPr>
              <a:t>Csókra termett kerek szádat</a:t>
            </a:r>
          </a:p>
          <a:p>
            <a:r>
              <a:rPr lang="hu-HU" sz="2800" dirty="0">
                <a:solidFill>
                  <a:srgbClr val="00B050"/>
                </a:solidFill>
              </a:rPr>
              <a:t>Ha a számhoz szoríthatom,</a:t>
            </a:r>
          </a:p>
          <a:p>
            <a:r>
              <a:rPr lang="hu-HU" sz="2800" dirty="0">
                <a:solidFill>
                  <a:srgbClr val="00B050"/>
                </a:solidFill>
              </a:rPr>
              <a:t>Zsuzsiét nem </a:t>
            </a:r>
            <a:r>
              <a:rPr lang="hu-HU" sz="2800" dirty="0" smtClean="0">
                <a:solidFill>
                  <a:srgbClr val="00B050"/>
                </a:solidFill>
              </a:rPr>
              <a:t>csókolgatom.</a:t>
            </a:r>
          </a:p>
          <a:p>
            <a:endParaRPr lang="hu-HU" sz="2000" dirty="0">
              <a:solidFill>
                <a:srgbClr val="00B050"/>
              </a:solidFill>
            </a:endParaRPr>
          </a:p>
        </p:txBody>
      </p:sp>
      <p:sp>
        <p:nvSpPr>
          <p:cNvPr id="4" name="Téglalap 3"/>
          <p:cNvSpPr/>
          <p:nvPr/>
        </p:nvSpPr>
        <p:spPr>
          <a:xfrm>
            <a:off x="5148064" y="188640"/>
            <a:ext cx="4212976" cy="2062103"/>
          </a:xfrm>
          <a:prstGeom prst="rect">
            <a:avLst/>
          </a:prstGeom>
        </p:spPr>
        <p:txBody>
          <a:bodyPr wrap="square">
            <a:spAutoFit/>
          </a:bodyPr>
          <a:lstStyle/>
          <a:p>
            <a:r>
              <a:rPr lang="hu-HU" sz="3200" b="1" dirty="0" smtClean="0">
                <a:solidFill>
                  <a:srgbClr val="00B050"/>
                </a:solidFill>
              </a:rPr>
              <a:t>Mit tudsz elmondani a mű verseléséről? Honnan ismerős ez a versforma? </a:t>
            </a:r>
            <a:endParaRPr lang="hu-HU" sz="3200" b="1" dirty="0">
              <a:solidFill>
                <a:srgbClr val="00B050"/>
              </a:solidFill>
            </a:endParaRPr>
          </a:p>
        </p:txBody>
      </p:sp>
      <p:sp>
        <p:nvSpPr>
          <p:cNvPr id="5" name="Téglalap 4"/>
          <p:cNvSpPr/>
          <p:nvPr/>
        </p:nvSpPr>
        <p:spPr>
          <a:xfrm>
            <a:off x="5004048" y="2697019"/>
            <a:ext cx="3996952" cy="3539430"/>
          </a:xfrm>
          <a:prstGeom prst="rect">
            <a:avLst/>
          </a:prstGeom>
        </p:spPr>
        <p:txBody>
          <a:bodyPr wrap="square">
            <a:spAutoFit/>
          </a:bodyPr>
          <a:lstStyle/>
          <a:p>
            <a:pPr algn="just"/>
            <a:r>
              <a:rPr lang="hu-HU" sz="3200" dirty="0"/>
              <a:t>A négysoros, soronként kétütemű vagy felező nyolcasokból álló </a:t>
            </a:r>
            <a:r>
              <a:rPr lang="hu-HU" sz="3200" dirty="0" smtClean="0"/>
              <a:t>versszak </a:t>
            </a:r>
            <a:r>
              <a:rPr lang="hu-HU" sz="3200" dirty="0"/>
              <a:t>a magyar </a:t>
            </a:r>
            <a:r>
              <a:rPr lang="hu-HU" sz="3200" dirty="0" smtClean="0"/>
              <a:t>népköltészetben gyakori.</a:t>
            </a:r>
            <a:endParaRPr lang="hu-HU" sz="3200" dirty="0">
              <a:solidFill>
                <a:srgbClr val="FF0000"/>
              </a:solidFill>
            </a:endParaRPr>
          </a:p>
        </p:txBody>
      </p:sp>
    </p:spTree>
    <p:extLst>
      <p:ext uri="{BB962C8B-B14F-4D97-AF65-F5344CB8AC3E}">
        <p14:creationId xmlns:p14="http://schemas.microsoft.com/office/powerpoint/2010/main" val="32488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3664" y="727249"/>
            <a:ext cx="4752528" cy="4278094"/>
          </a:xfrm>
          <a:prstGeom prst="rect">
            <a:avLst/>
          </a:prstGeom>
        </p:spPr>
        <p:txBody>
          <a:bodyPr wrap="square">
            <a:spAutoFit/>
          </a:bodyPr>
          <a:lstStyle/>
          <a:p>
            <a:r>
              <a:rPr lang="hu-HU" sz="2800" dirty="0" smtClean="0">
                <a:solidFill>
                  <a:srgbClr val="00B050"/>
                </a:solidFill>
              </a:rPr>
              <a:t>Drága </a:t>
            </a:r>
            <a:r>
              <a:rPr lang="hu-HU" sz="2800" dirty="0">
                <a:solidFill>
                  <a:srgbClr val="00B050"/>
                </a:solidFill>
              </a:rPr>
              <a:t>kincsem, galambocskám,</a:t>
            </a:r>
          </a:p>
          <a:p>
            <a:r>
              <a:rPr lang="hu-HU" sz="2800" dirty="0">
                <a:solidFill>
                  <a:srgbClr val="00B050"/>
                </a:solidFill>
              </a:rPr>
              <a:t>Csikóbőrös kulacsocskám!</a:t>
            </a:r>
          </a:p>
          <a:p>
            <a:r>
              <a:rPr lang="hu-HU" sz="2800" dirty="0">
                <a:solidFill>
                  <a:srgbClr val="00B050"/>
                </a:solidFill>
              </a:rPr>
              <a:t>Érted halok, érted élek,</a:t>
            </a:r>
          </a:p>
          <a:p>
            <a:r>
              <a:rPr lang="hu-HU" sz="2800" dirty="0">
                <a:solidFill>
                  <a:srgbClr val="00B050"/>
                </a:solidFill>
              </a:rPr>
              <a:t>Száz leányért nem cseréllek.</a:t>
            </a:r>
          </a:p>
          <a:p>
            <a:r>
              <a:rPr lang="hu-HU" sz="2800" dirty="0">
                <a:solidFill>
                  <a:srgbClr val="00B050"/>
                </a:solidFill>
              </a:rPr>
              <a:t> </a:t>
            </a:r>
          </a:p>
          <a:p>
            <a:r>
              <a:rPr lang="hu-HU" sz="2800" dirty="0" err="1">
                <a:solidFill>
                  <a:srgbClr val="00B050"/>
                </a:solidFill>
              </a:rPr>
              <a:t>Megvídító</a:t>
            </a:r>
            <a:r>
              <a:rPr lang="hu-HU" sz="2800" dirty="0">
                <a:solidFill>
                  <a:srgbClr val="00B050"/>
                </a:solidFill>
              </a:rPr>
              <a:t> orcácskádat,</a:t>
            </a:r>
          </a:p>
          <a:p>
            <a:r>
              <a:rPr lang="hu-HU" sz="2800" dirty="0">
                <a:solidFill>
                  <a:srgbClr val="00B050"/>
                </a:solidFill>
              </a:rPr>
              <a:t>Csókra termett kerek szádat</a:t>
            </a:r>
          </a:p>
          <a:p>
            <a:r>
              <a:rPr lang="hu-HU" sz="2800" dirty="0">
                <a:solidFill>
                  <a:srgbClr val="00B050"/>
                </a:solidFill>
              </a:rPr>
              <a:t>Ha a számhoz szoríthatom,</a:t>
            </a:r>
          </a:p>
          <a:p>
            <a:r>
              <a:rPr lang="hu-HU" sz="2800" dirty="0">
                <a:solidFill>
                  <a:srgbClr val="00B050"/>
                </a:solidFill>
              </a:rPr>
              <a:t>Zsuzsiét nem </a:t>
            </a:r>
            <a:r>
              <a:rPr lang="hu-HU" sz="2800" dirty="0" smtClean="0">
                <a:solidFill>
                  <a:srgbClr val="00B050"/>
                </a:solidFill>
              </a:rPr>
              <a:t>csókolgatom.</a:t>
            </a:r>
          </a:p>
          <a:p>
            <a:endParaRPr lang="hu-HU" sz="2000" dirty="0">
              <a:solidFill>
                <a:srgbClr val="00B050"/>
              </a:solidFill>
            </a:endParaRPr>
          </a:p>
        </p:txBody>
      </p:sp>
      <p:sp>
        <p:nvSpPr>
          <p:cNvPr id="4" name="Téglalap 3"/>
          <p:cNvSpPr/>
          <p:nvPr/>
        </p:nvSpPr>
        <p:spPr>
          <a:xfrm>
            <a:off x="5004048" y="758573"/>
            <a:ext cx="4212976" cy="1077218"/>
          </a:xfrm>
          <a:prstGeom prst="rect">
            <a:avLst/>
          </a:prstGeom>
        </p:spPr>
        <p:txBody>
          <a:bodyPr wrap="square">
            <a:spAutoFit/>
          </a:bodyPr>
          <a:lstStyle/>
          <a:p>
            <a:r>
              <a:rPr lang="hu-HU" sz="3200" b="1" dirty="0" smtClean="0">
                <a:solidFill>
                  <a:srgbClr val="00B050"/>
                </a:solidFill>
              </a:rPr>
              <a:t>Mit tudsz elmondani a mű nyelvezetéről? </a:t>
            </a:r>
            <a:endParaRPr lang="hu-HU" sz="3200" b="1" dirty="0">
              <a:solidFill>
                <a:srgbClr val="00B050"/>
              </a:solidFill>
            </a:endParaRPr>
          </a:p>
        </p:txBody>
      </p:sp>
      <p:sp>
        <p:nvSpPr>
          <p:cNvPr id="5" name="Téglalap 4"/>
          <p:cNvSpPr/>
          <p:nvPr/>
        </p:nvSpPr>
        <p:spPr>
          <a:xfrm>
            <a:off x="5004048" y="2697019"/>
            <a:ext cx="3996952" cy="2062103"/>
          </a:xfrm>
          <a:prstGeom prst="rect">
            <a:avLst/>
          </a:prstGeom>
        </p:spPr>
        <p:txBody>
          <a:bodyPr wrap="square">
            <a:spAutoFit/>
          </a:bodyPr>
          <a:lstStyle/>
          <a:p>
            <a:pPr algn="just"/>
            <a:r>
              <a:rPr lang="hu-HU" sz="3200" dirty="0" smtClean="0"/>
              <a:t>A mű nyelvezete a hétköznapi beszédhez, a népdalok szókincséhez hasonló. </a:t>
            </a:r>
            <a:endParaRPr lang="hu-HU" sz="3200" dirty="0">
              <a:solidFill>
                <a:srgbClr val="FF0000"/>
              </a:solidFill>
            </a:endParaRPr>
          </a:p>
        </p:txBody>
      </p:sp>
      <p:sp>
        <p:nvSpPr>
          <p:cNvPr id="6" name="Téglalap 5"/>
          <p:cNvSpPr/>
          <p:nvPr/>
        </p:nvSpPr>
        <p:spPr>
          <a:xfrm>
            <a:off x="26806" y="5081741"/>
            <a:ext cx="8640960" cy="1569660"/>
          </a:xfrm>
          <a:prstGeom prst="rect">
            <a:avLst/>
          </a:prstGeom>
        </p:spPr>
        <p:txBody>
          <a:bodyPr wrap="square">
            <a:spAutoFit/>
          </a:bodyPr>
          <a:lstStyle/>
          <a:p>
            <a:pPr algn="just"/>
            <a:r>
              <a:rPr lang="hu-HU" sz="3200" dirty="0"/>
              <a:t>Csokonai írta az első </a:t>
            </a:r>
            <a:r>
              <a:rPr lang="hu-HU" sz="3200" dirty="0" smtClean="0"/>
              <a:t>műnépdalokat, ezzel Petőfi Sándor előzményének tekinthető a magyar irodalomban. </a:t>
            </a:r>
            <a:endParaRPr lang="hu-HU" sz="3200" dirty="0">
              <a:solidFill>
                <a:srgbClr val="FF0000"/>
              </a:solidFill>
            </a:endParaRPr>
          </a:p>
        </p:txBody>
      </p:sp>
    </p:spTree>
    <p:extLst>
      <p:ext uri="{BB962C8B-B14F-4D97-AF65-F5344CB8AC3E}">
        <p14:creationId xmlns:p14="http://schemas.microsoft.com/office/powerpoint/2010/main" val="2277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7504" y="24959"/>
            <a:ext cx="2448272" cy="792088"/>
          </a:xfrm>
        </p:spPr>
        <p:txBody>
          <a:bodyPr>
            <a:normAutofit fontScale="77500" lnSpcReduction="20000"/>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sz="4100" b="1" u="sng" dirty="0" smtClean="0">
                <a:latin typeface="Times New Roman" pitchFamily="18" charset="0"/>
                <a:cs typeface="Times New Roman" pitchFamily="18" charset="0"/>
              </a:rPr>
              <a:t>Szerkezet:</a:t>
            </a:r>
            <a:endParaRPr lang="hu-HU" sz="4100" b="1" u="sng" dirty="0">
              <a:latin typeface="Times New Roman" pitchFamily="18" charset="0"/>
              <a:cs typeface="Times New Roman" pitchFamily="18" charset="0"/>
            </a:endParaRPr>
          </a:p>
        </p:txBody>
      </p:sp>
      <p:sp>
        <p:nvSpPr>
          <p:cNvPr id="2" name="Téglalap 1"/>
          <p:cNvSpPr/>
          <p:nvPr/>
        </p:nvSpPr>
        <p:spPr>
          <a:xfrm>
            <a:off x="4285" y="908618"/>
            <a:ext cx="4752528" cy="6247864"/>
          </a:xfrm>
          <a:prstGeom prst="rect">
            <a:avLst/>
          </a:prstGeom>
        </p:spPr>
        <p:txBody>
          <a:bodyPr wrap="square">
            <a:spAutoFit/>
          </a:bodyPr>
          <a:lstStyle/>
          <a:p>
            <a:r>
              <a:rPr lang="hu-HU" sz="2000" dirty="0">
                <a:solidFill>
                  <a:srgbClr val="00B050"/>
                </a:solidFill>
              </a:rPr>
              <a:t>Drága kincsem, galambocskám,</a:t>
            </a:r>
          </a:p>
          <a:p>
            <a:r>
              <a:rPr lang="hu-HU" sz="2000" dirty="0">
                <a:solidFill>
                  <a:srgbClr val="00B050"/>
                </a:solidFill>
              </a:rPr>
              <a:t>Csikóbőrös kulacsocskám!</a:t>
            </a:r>
          </a:p>
          <a:p>
            <a:r>
              <a:rPr lang="hu-HU" sz="2000" dirty="0">
                <a:solidFill>
                  <a:srgbClr val="00B050"/>
                </a:solidFill>
              </a:rPr>
              <a:t>Érted halok, érted élek,</a:t>
            </a:r>
          </a:p>
          <a:p>
            <a:r>
              <a:rPr lang="hu-HU" sz="2000" dirty="0">
                <a:solidFill>
                  <a:srgbClr val="00B050"/>
                </a:solidFill>
              </a:rPr>
              <a:t>Száz leányért nem cseréllek.</a:t>
            </a:r>
          </a:p>
          <a:p>
            <a:r>
              <a:rPr lang="hu-HU" sz="2000" dirty="0">
                <a:solidFill>
                  <a:srgbClr val="00B050"/>
                </a:solidFill>
              </a:rPr>
              <a:t> </a:t>
            </a:r>
          </a:p>
          <a:p>
            <a:r>
              <a:rPr lang="hu-HU" sz="2000" dirty="0" err="1">
                <a:solidFill>
                  <a:srgbClr val="00B050"/>
                </a:solidFill>
              </a:rPr>
              <a:t>Megvídító</a:t>
            </a:r>
            <a:r>
              <a:rPr lang="hu-HU" sz="2000" dirty="0">
                <a:solidFill>
                  <a:srgbClr val="00B050"/>
                </a:solidFill>
              </a:rPr>
              <a:t> orcácskádat,</a:t>
            </a:r>
          </a:p>
          <a:p>
            <a:r>
              <a:rPr lang="hu-HU" sz="2000" dirty="0">
                <a:solidFill>
                  <a:srgbClr val="00B050"/>
                </a:solidFill>
              </a:rPr>
              <a:t>Csókra termett kerek szádat</a:t>
            </a:r>
          </a:p>
          <a:p>
            <a:r>
              <a:rPr lang="hu-HU" sz="2000" dirty="0">
                <a:solidFill>
                  <a:srgbClr val="00B050"/>
                </a:solidFill>
              </a:rPr>
              <a:t>Ha a számhoz szoríthatom,</a:t>
            </a:r>
          </a:p>
          <a:p>
            <a:r>
              <a:rPr lang="hu-HU" sz="2000" dirty="0">
                <a:solidFill>
                  <a:srgbClr val="00B050"/>
                </a:solidFill>
              </a:rPr>
              <a:t>Zsuzsiét nem csókolgatom.</a:t>
            </a:r>
          </a:p>
          <a:p>
            <a:r>
              <a:rPr lang="hu-HU" sz="2000" dirty="0">
                <a:solidFill>
                  <a:srgbClr val="00B050"/>
                </a:solidFill>
              </a:rPr>
              <a:t> </a:t>
            </a:r>
          </a:p>
          <a:p>
            <a:r>
              <a:rPr lang="hu-HU" sz="2000" dirty="0">
                <a:solidFill>
                  <a:srgbClr val="00B050"/>
                </a:solidFill>
              </a:rPr>
              <a:t>Óh, hogy kótog a </a:t>
            </a:r>
            <a:r>
              <a:rPr lang="hu-HU" sz="2000" dirty="0" err="1">
                <a:solidFill>
                  <a:srgbClr val="00B050"/>
                </a:solidFill>
              </a:rPr>
              <a:t>kebeled</a:t>
            </a:r>
            <a:r>
              <a:rPr lang="hu-HU" sz="2000" dirty="0">
                <a:solidFill>
                  <a:srgbClr val="00B050"/>
                </a:solidFill>
              </a:rPr>
              <a:t>,</a:t>
            </a:r>
          </a:p>
          <a:p>
            <a:r>
              <a:rPr lang="hu-HU" sz="2000" dirty="0">
                <a:solidFill>
                  <a:srgbClr val="00B050"/>
                </a:solidFill>
              </a:rPr>
              <a:t>Melyben szívemet viseled!</a:t>
            </a:r>
          </a:p>
          <a:p>
            <a:r>
              <a:rPr lang="hu-HU" sz="2000" dirty="0">
                <a:solidFill>
                  <a:srgbClr val="00B050"/>
                </a:solidFill>
              </a:rPr>
              <a:t>Óh, milyen szép az ajakad</a:t>
            </a:r>
          </a:p>
          <a:p>
            <a:r>
              <a:rPr lang="hu-HU" sz="2000" dirty="0">
                <a:solidFill>
                  <a:srgbClr val="00B050"/>
                </a:solidFill>
              </a:rPr>
              <a:t>S arany láncra méltó nyakad!</a:t>
            </a:r>
          </a:p>
          <a:p>
            <a:r>
              <a:rPr lang="hu-HU" sz="2000" dirty="0">
                <a:solidFill>
                  <a:srgbClr val="00B050"/>
                </a:solidFill>
              </a:rPr>
              <a:t> </a:t>
            </a:r>
          </a:p>
          <a:p>
            <a:r>
              <a:rPr lang="hu-HU" sz="2000" dirty="0">
                <a:solidFill>
                  <a:srgbClr val="00B050"/>
                </a:solidFill>
              </a:rPr>
              <a:t>Karcsú derekadon a váll</a:t>
            </a:r>
          </a:p>
          <a:p>
            <a:r>
              <a:rPr lang="hu-HU" sz="2000" dirty="0">
                <a:solidFill>
                  <a:srgbClr val="00B050"/>
                </a:solidFill>
              </a:rPr>
              <a:t>Halhéj </a:t>
            </a:r>
            <a:r>
              <a:rPr lang="hu-HU" sz="2000" dirty="0" err="1">
                <a:solidFill>
                  <a:srgbClr val="00B050"/>
                </a:solidFill>
              </a:rPr>
              <a:t>nélkűl</a:t>
            </a:r>
            <a:r>
              <a:rPr lang="hu-HU" sz="2000" dirty="0">
                <a:solidFill>
                  <a:srgbClr val="00B050"/>
                </a:solidFill>
              </a:rPr>
              <a:t> is szépen áll;</a:t>
            </a:r>
          </a:p>
          <a:p>
            <a:r>
              <a:rPr lang="hu-HU" sz="2000" dirty="0">
                <a:solidFill>
                  <a:srgbClr val="00B050"/>
                </a:solidFill>
              </a:rPr>
              <a:t>Nem úgy ám, mint a Mancié,</a:t>
            </a:r>
          </a:p>
          <a:p>
            <a:r>
              <a:rPr lang="hu-HU" sz="2000" dirty="0">
                <a:solidFill>
                  <a:srgbClr val="00B050"/>
                </a:solidFill>
              </a:rPr>
              <a:t>Vagy a majd megmondám kié.</a:t>
            </a:r>
          </a:p>
          <a:p>
            <a:r>
              <a:rPr lang="hu-HU" sz="2000" dirty="0">
                <a:solidFill>
                  <a:srgbClr val="00B050"/>
                </a:solidFill>
              </a:rPr>
              <a:t> </a:t>
            </a:r>
          </a:p>
        </p:txBody>
      </p:sp>
      <p:sp>
        <p:nvSpPr>
          <p:cNvPr id="4" name="Téglalap 3"/>
          <p:cNvSpPr/>
          <p:nvPr/>
        </p:nvSpPr>
        <p:spPr>
          <a:xfrm>
            <a:off x="4756813" y="4366066"/>
            <a:ext cx="4212976" cy="1077218"/>
          </a:xfrm>
          <a:prstGeom prst="rect">
            <a:avLst/>
          </a:prstGeom>
        </p:spPr>
        <p:txBody>
          <a:bodyPr wrap="square">
            <a:spAutoFit/>
          </a:bodyPr>
          <a:lstStyle/>
          <a:p>
            <a:r>
              <a:rPr lang="hu-HU" sz="3200" b="1" dirty="0" smtClean="0">
                <a:solidFill>
                  <a:srgbClr val="00B050"/>
                </a:solidFill>
              </a:rPr>
              <a:t>Miről szól a vers első szakasza? </a:t>
            </a:r>
            <a:endParaRPr lang="hu-HU" sz="3200" b="1" dirty="0">
              <a:solidFill>
                <a:srgbClr val="00B050"/>
              </a:solidFill>
            </a:endParaRPr>
          </a:p>
        </p:txBody>
      </p:sp>
      <p:sp>
        <p:nvSpPr>
          <p:cNvPr id="6" name="Téglalap 5"/>
          <p:cNvSpPr/>
          <p:nvPr/>
        </p:nvSpPr>
        <p:spPr>
          <a:xfrm>
            <a:off x="4756813" y="908618"/>
            <a:ext cx="4572000" cy="2862322"/>
          </a:xfrm>
          <a:prstGeom prst="rect">
            <a:avLst/>
          </a:prstGeom>
        </p:spPr>
        <p:txBody>
          <a:bodyPr>
            <a:spAutoFit/>
          </a:bodyPr>
          <a:lstStyle/>
          <a:p>
            <a:r>
              <a:rPr lang="hu-HU" sz="2000" dirty="0">
                <a:solidFill>
                  <a:srgbClr val="00B050"/>
                </a:solidFill>
              </a:rPr>
              <a:t>Szép a hajad szép szála is,</a:t>
            </a:r>
          </a:p>
          <a:p>
            <a:r>
              <a:rPr lang="hu-HU" sz="2000" dirty="0">
                <a:solidFill>
                  <a:srgbClr val="00B050"/>
                </a:solidFill>
              </a:rPr>
              <a:t>Ha kis csikó hordozta is,</a:t>
            </a:r>
          </a:p>
          <a:p>
            <a:r>
              <a:rPr lang="hu-HU" sz="2000" dirty="0">
                <a:solidFill>
                  <a:srgbClr val="00B050"/>
                </a:solidFill>
              </a:rPr>
              <a:t>Nem akasztott ember haja,</a:t>
            </a:r>
          </a:p>
          <a:p>
            <a:r>
              <a:rPr lang="hu-HU" sz="2000" dirty="0">
                <a:solidFill>
                  <a:srgbClr val="00B050"/>
                </a:solidFill>
              </a:rPr>
              <a:t>Mint a </a:t>
            </a:r>
            <a:r>
              <a:rPr lang="hu-HU" sz="2000" dirty="0" err="1">
                <a:solidFill>
                  <a:srgbClr val="00B050"/>
                </a:solidFill>
              </a:rPr>
              <a:t>Trézi</a:t>
            </a:r>
            <a:r>
              <a:rPr lang="hu-HU" sz="2000" dirty="0">
                <a:solidFill>
                  <a:srgbClr val="00B050"/>
                </a:solidFill>
              </a:rPr>
              <a:t> rőt vuklija.</a:t>
            </a:r>
          </a:p>
          <a:p>
            <a:r>
              <a:rPr lang="hu-HU" sz="2000" dirty="0">
                <a:solidFill>
                  <a:srgbClr val="00B050"/>
                </a:solidFill>
              </a:rPr>
              <a:t> </a:t>
            </a:r>
          </a:p>
          <a:p>
            <a:r>
              <a:rPr lang="hu-HU" sz="2000" dirty="0">
                <a:solidFill>
                  <a:srgbClr val="00B050"/>
                </a:solidFill>
              </a:rPr>
              <a:t>Édes a te danolásod,</a:t>
            </a:r>
          </a:p>
          <a:p>
            <a:r>
              <a:rPr lang="hu-HU" sz="2000" dirty="0">
                <a:solidFill>
                  <a:srgbClr val="00B050"/>
                </a:solidFill>
              </a:rPr>
              <a:t>Jérce-forma kotyogásod:</a:t>
            </a:r>
          </a:p>
          <a:p>
            <a:r>
              <a:rPr lang="hu-HU" sz="2000" dirty="0" err="1">
                <a:solidFill>
                  <a:srgbClr val="00B050"/>
                </a:solidFill>
              </a:rPr>
              <a:t>Kittykottyod</a:t>
            </a:r>
            <a:r>
              <a:rPr lang="hu-HU" sz="2000" dirty="0">
                <a:solidFill>
                  <a:srgbClr val="00B050"/>
                </a:solidFill>
              </a:rPr>
              <a:t> </a:t>
            </a:r>
            <a:r>
              <a:rPr lang="hu-HU" sz="2000" dirty="0" err="1">
                <a:solidFill>
                  <a:srgbClr val="00B050"/>
                </a:solidFill>
              </a:rPr>
              <a:t>innepi</a:t>
            </a:r>
            <a:r>
              <a:rPr lang="hu-HU" sz="2000" dirty="0">
                <a:solidFill>
                  <a:srgbClr val="00B050"/>
                </a:solidFill>
              </a:rPr>
              <a:t> ének</a:t>
            </a:r>
          </a:p>
          <a:p>
            <a:r>
              <a:rPr lang="hu-HU" sz="2000" dirty="0">
                <a:solidFill>
                  <a:srgbClr val="00B050"/>
                </a:solidFill>
              </a:rPr>
              <a:t>Bús szívemnek, szegénykének.</a:t>
            </a:r>
            <a:endParaRPr lang="hu-HU" sz="1600" dirty="0">
              <a:solidFill>
                <a:srgbClr val="00B050"/>
              </a:solidFill>
            </a:endParaRPr>
          </a:p>
        </p:txBody>
      </p:sp>
    </p:spTree>
    <p:extLst>
      <p:ext uri="{BB962C8B-B14F-4D97-AF65-F5344CB8AC3E}">
        <p14:creationId xmlns:p14="http://schemas.microsoft.com/office/powerpoint/2010/main" val="12886614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Az első versszakban a lírai én megszólítja a csikóbőrös kulacsot, szerelmet vall neki. Ezután a kulacs formáját, kinézetét, hangját írja le úgy, mintha egy hölgy lenne.</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439337"/>
            <a:ext cx="4258816" cy="4258816"/>
          </a:xfrm>
          <a:prstGeom prst="rect">
            <a:avLst/>
          </a:prstGeom>
        </p:spPr>
      </p:pic>
    </p:spTree>
    <p:extLst>
      <p:ext uri="{BB962C8B-B14F-4D97-AF65-F5344CB8AC3E}">
        <p14:creationId xmlns:p14="http://schemas.microsoft.com/office/powerpoint/2010/main" val="19791315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285" y="620688"/>
            <a:ext cx="4752528" cy="5940088"/>
          </a:xfrm>
          <a:prstGeom prst="rect">
            <a:avLst/>
          </a:prstGeom>
        </p:spPr>
        <p:txBody>
          <a:bodyPr wrap="square">
            <a:spAutoFit/>
          </a:bodyPr>
          <a:lstStyle/>
          <a:p>
            <a:r>
              <a:rPr lang="hu-HU" sz="2000" dirty="0">
                <a:solidFill>
                  <a:srgbClr val="00B050"/>
                </a:solidFill>
              </a:rPr>
              <a:t>Ha bánatim közlöm véled,</a:t>
            </a:r>
          </a:p>
          <a:p>
            <a:r>
              <a:rPr lang="hu-HU" sz="2000" dirty="0">
                <a:solidFill>
                  <a:srgbClr val="00B050"/>
                </a:solidFill>
              </a:rPr>
              <a:t>Egy </a:t>
            </a:r>
            <a:r>
              <a:rPr lang="hu-HU" sz="2000" dirty="0" err="1">
                <a:solidFill>
                  <a:srgbClr val="00B050"/>
                </a:solidFill>
              </a:rPr>
              <a:t>szódra</a:t>
            </a:r>
            <a:r>
              <a:rPr lang="hu-HU" sz="2000" dirty="0">
                <a:solidFill>
                  <a:srgbClr val="00B050"/>
                </a:solidFill>
              </a:rPr>
              <a:t> lelkem megéled;</a:t>
            </a:r>
          </a:p>
          <a:p>
            <a:r>
              <a:rPr lang="hu-HU" sz="2000" dirty="0">
                <a:solidFill>
                  <a:srgbClr val="00B050"/>
                </a:solidFill>
              </a:rPr>
              <a:t>Ha jókedvem csucsorodik,</a:t>
            </a:r>
          </a:p>
          <a:p>
            <a:r>
              <a:rPr lang="hu-HU" sz="2000" dirty="0">
                <a:solidFill>
                  <a:srgbClr val="00B050"/>
                </a:solidFill>
              </a:rPr>
              <a:t>Általad megszaporodik.</a:t>
            </a:r>
          </a:p>
          <a:p>
            <a:r>
              <a:rPr lang="hu-HU" sz="2000" dirty="0">
                <a:solidFill>
                  <a:srgbClr val="00B050"/>
                </a:solidFill>
              </a:rPr>
              <a:t> </a:t>
            </a:r>
          </a:p>
          <a:p>
            <a:r>
              <a:rPr lang="hu-HU" sz="2000" dirty="0">
                <a:solidFill>
                  <a:srgbClr val="00B050"/>
                </a:solidFill>
              </a:rPr>
              <a:t>Mikor hideg szelek </a:t>
            </a:r>
            <a:r>
              <a:rPr lang="hu-HU" sz="2000" dirty="0" err="1">
                <a:solidFill>
                  <a:srgbClr val="00B050"/>
                </a:solidFill>
              </a:rPr>
              <a:t>vagynak</a:t>
            </a:r>
            <a:r>
              <a:rPr lang="hu-HU" sz="2000" dirty="0">
                <a:solidFill>
                  <a:srgbClr val="00B050"/>
                </a:solidFill>
              </a:rPr>
              <a:t>,</a:t>
            </a:r>
          </a:p>
          <a:p>
            <a:r>
              <a:rPr lang="hu-HU" sz="2000" dirty="0">
                <a:solidFill>
                  <a:srgbClr val="00B050"/>
                </a:solidFill>
              </a:rPr>
              <a:t>Elveszed mérgét a fagynak;</a:t>
            </a:r>
          </a:p>
          <a:p>
            <a:r>
              <a:rPr lang="hu-HU" sz="2000" dirty="0">
                <a:solidFill>
                  <a:srgbClr val="00B050"/>
                </a:solidFill>
              </a:rPr>
              <a:t>És mikor a hév nyár lankaszt,</a:t>
            </a:r>
          </a:p>
          <a:p>
            <a:r>
              <a:rPr lang="hu-HU" sz="2000" dirty="0">
                <a:solidFill>
                  <a:srgbClr val="00B050"/>
                </a:solidFill>
              </a:rPr>
              <a:t>Nékem te megfrissíted azt.</a:t>
            </a:r>
          </a:p>
          <a:p>
            <a:r>
              <a:rPr lang="hu-HU" sz="2000" dirty="0">
                <a:solidFill>
                  <a:srgbClr val="00B050"/>
                </a:solidFill>
              </a:rPr>
              <a:t> </a:t>
            </a:r>
          </a:p>
          <a:p>
            <a:r>
              <a:rPr lang="hu-HU" sz="2000" dirty="0">
                <a:solidFill>
                  <a:srgbClr val="00B050"/>
                </a:solidFill>
              </a:rPr>
              <a:t>Óh, ha téged nem láthatlak,</a:t>
            </a:r>
          </a:p>
          <a:p>
            <a:r>
              <a:rPr lang="hu-HU" sz="2000" dirty="0">
                <a:solidFill>
                  <a:srgbClr val="00B050"/>
                </a:solidFill>
              </a:rPr>
              <a:t>Be </a:t>
            </a:r>
            <a:r>
              <a:rPr lang="hu-HU" sz="2000" dirty="0" err="1">
                <a:solidFill>
                  <a:srgbClr val="00B050"/>
                </a:solidFill>
              </a:rPr>
              <a:t>óhajtlak</a:t>
            </a:r>
            <a:r>
              <a:rPr lang="hu-HU" sz="2000" dirty="0">
                <a:solidFill>
                  <a:srgbClr val="00B050"/>
                </a:solidFill>
              </a:rPr>
              <a:t>, be siratlak!</a:t>
            </a:r>
          </a:p>
          <a:p>
            <a:r>
              <a:rPr lang="hu-HU" sz="2000" dirty="0">
                <a:solidFill>
                  <a:srgbClr val="00B050"/>
                </a:solidFill>
              </a:rPr>
              <a:t>S ha képed kezembe akad,</a:t>
            </a:r>
          </a:p>
          <a:p>
            <a:r>
              <a:rPr lang="hu-HU" sz="2000" dirty="0">
                <a:solidFill>
                  <a:srgbClr val="00B050"/>
                </a:solidFill>
              </a:rPr>
              <a:t>Szememből örömkönny fakad.</a:t>
            </a:r>
          </a:p>
          <a:p>
            <a:r>
              <a:rPr lang="hu-HU" sz="2000" dirty="0">
                <a:solidFill>
                  <a:srgbClr val="00B050"/>
                </a:solidFill>
              </a:rPr>
              <a:t> </a:t>
            </a:r>
          </a:p>
          <a:p>
            <a:r>
              <a:rPr lang="hu-HU" sz="2000" dirty="0">
                <a:solidFill>
                  <a:srgbClr val="00B050"/>
                </a:solidFill>
              </a:rPr>
              <a:t>Téged hordozlak útamban,</a:t>
            </a:r>
          </a:p>
          <a:p>
            <a:r>
              <a:rPr lang="hu-HU" sz="2000" dirty="0">
                <a:solidFill>
                  <a:srgbClr val="00B050"/>
                </a:solidFill>
              </a:rPr>
              <a:t>Téged ölellek ágyamban;</a:t>
            </a:r>
          </a:p>
          <a:p>
            <a:r>
              <a:rPr lang="hu-HU" sz="2000" dirty="0">
                <a:solidFill>
                  <a:srgbClr val="00B050"/>
                </a:solidFill>
              </a:rPr>
              <a:t>És valahányszor felkelek,</a:t>
            </a:r>
          </a:p>
          <a:p>
            <a:r>
              <a:rPr lang="hu-HU" sz="2000" dirty="0">
                <a:solidFill>
                  <a:srgbClr val="00B050"/>
                </a:solidFill>
              </a:rPr>
              <a:t>Szerelmedről énekelek. </a:t>
            </a:r>
          </a:p>
        </p:txBody>
      </p:sp>
      <p:sp>
        <p:nvSpPr>
          <p:cNvPr id="4" name="Téglalap 3"/>
          <p:cNvSpPr/>
          <p:nvPr/>
        </p:nvSpPr>
        <p:spPr>
          <a:xfrm>
            <a:off x="4756813" y="4366066"/>
            <a:ext cx="4212976" cy="1077218"/>
          </a:xfrm>
          <a:prstGeom prst="rect">
            <a:avLst/>
          </a:prstGeom>
        </p:spPr>
        <p:txBody>
          <a:bodyPr wrap="square">
            <a:spAutoFit/>
          </a:bodyPr>
          <a:lstStyle/>
          <a:p>
            <a:r>
              <a:rPr lang="hu-HU" sz="3200" b="1" dirty="0" smtClean="0">
                <a:solidFill>
                  <a:srgbClr val="00B050"/>
                </a:solidFill>
              </a:rPr>
              <a:t>Miről szól a vers második szakasza? </a:t>
            </a:r>
            <a:endParaRPr lang="hu-HU" sz="3200" b="1" dirty="0">
              <a:solidFill>
                <a:srgbClr val="00B050"/>
              </a:solidFill>
            </a:endParaRPr>
          </a:p>
        </p:txBody>
      </p:sp>
      <p:sp>
        <p:nvSpPr>
          <p:cNvPr id="6" name="Téglalap 5"/>
          <p:cNvSpPr/>
          <p:nvPr/>
        </p:nvSpPr>
        <p:spPr>
          <a:xfrm>
            <a:off x="4756813" y="908618"/>
            <a:ext cx="4572000" cy="2862322"/>
          </a:xfrm>
          <a:prstGeom prst="rect">
            <a:avLst/>
          </a:prstGeom>
        </p:spPr>
        <p:txBody>
          <a:bodyPr>
            <a:spAutoFit/>
          </a:bodyPr>
          <a:lstStyle/>
          <a:p>
            <a:r>
              <a:rPr lang="hu-HU" sz="2000" dirty="0">
                <a:solidFill>
                  <a:srgbClr val="00B050"/>
                </a:solidFill>
              </a:rPr>
              <a:t>Együtt be sokszor feküdtünk,</a:t>
            </a:r>
          </a:p>
          <a:p>
            <a:r>
              <a:rPr lang="hu-HU" sz="2000" dirty="0">
                <a:solidFill>
                  <a:srgbClr val="00B050"/>
                </a:solidFill>
              </a:rPr>
              <a:t>Bár soha meg nem esküdtünk!</a:t>
            </a:r>
          </a:p>
          <a:p>
            <a:r>
              <a:rPr lang="hu-HU" sz="2000" dirty="0">
                <a:solidFill>
                  <a:srgbClr val="00B050"/>
                </a:solidFill>
              </a:rPr>
              <a:t>Az éjjel is, csak </a:t>
            </a:r>
            <a:r>
              <a:rPr lang="hu-HU" sz="2000" dirty="0" err="1">
                <a:solidFill>
                  <a:srgbClr val="00B050"/>
                </a:solidFill>
              </a:rPr>
              <a:t>megintsem</a:t>
            </a:r>
            <a:r>
              <a:rPr lang="hu-HU" sz="2000" dirty="0">
                <a:solidFill>
                  <a:srgbClr val="00B050"/>
                </a:solidFill>
              </a:rPr>
              <a:t>,</a:t>
            </a:r>
          </a:p>
          <a:p>
            <a:r>
              <a:rPr lang="hu-HU" sz="2000" dirty="0">
                <a:solidFill>
                  <a:srgbClr val="00B050"/>
                </a:solidFill>
              </a:rPr>
              <a:t>Együtt hálunk </a:t>
            </a:r>
            <a:r>
              <a:rPr lang="hu-HU" sz="2000" dirty="0" err="1">
                <a:solidFill>
                  <a:srgbClr val="00B050"/>
                </a:solidFill>
              </a:rPr>
              <a:t>úgye</a:t>
            </a:r>
            <a:r>
              <a:rPr lang="hu-HU" sz="2000" dirty="0">
                <a:solidFill>
                  <a:srgbClr val="00B050"/>
                </a:solidFill>
              </a:rPr>
              <a:t>, kincsem?</a:t>
            </a:r>
          </a:p>
          <a:p>
            <a:r>
              <a:rPr lang="hu-HU" sz="2000" dirty="0">
                <a:solidFill>
                  <a:srgbClr val="00B050"/>
                </a:solidFill>
              </a:rPr>
              <a:t> </a:t>
            </a:r>
          </a:p>
          <a:p>
            <a:r>
              <a:rPr lang="hu-HU" sz="2000" dirty="0">
                <a:solidFill>
                  <a:srgbClr val="00B050"/>
                </a:solidFill>
              </a:rPr>
              <a:t>Óh, ha szívünk szerelmének</a:t>
            </a:r>
          </a:p>
          <a:p>
            <a:r>
              <a:rPr lang="hu-HU" sz="2000" dirty="0">
                <a:solidFill>
                  <a:srgbClr val="00B050"/>
                </a:solidFill>
              </a:rPr>
              <a:t>Kis zálogi születnének</a:t>
            </a:r>
          </a:p>
          <a:p>
            <a:r>
              <a:rPr lang="hu-HU" sz="2000" dirty="0">
                <a:solidFill>
                  <a:srgbClr val="00B050"/>
                </a:solidFill>
              </a:rPr>
              <a:t>S ott </a:t>
            </a:r>
            <a:r>
              <a:rPr lang="hu-HU" sz="2000" dirty="0" err="1">
                <a:solidFill>
                  <a:srgbClr val="00B050"/>
                </a:solidFill>
              </a:rPr>
              <a:t>űlnének</a:t>
            </a:r>
            <a:r>
              <a:rPr lang="hu-HU" sz="2000" dirty="0">
                <a:solidFill>
                  <a:srgbClr val="00B050"/>
                </a:solidFill>
              </a:rPr>
              <a:t> hosszú sorral</a:t>
            </a:r>
          </a:p>
          <a:p>
            <a:r>
              <a:rPr lang="hu-HU" sz="2000" dirty="0">
                <a:solidFill>
                  <a:srgbClr val="00B050"/>
                </a:solidFill>
              </a:rPr>
              <a:t>A kuckóban, tele borral!</a:t>
            </a:r>
            <a:endParaRPr lang="hu-HU" sz="1600" dirty="0">
              <a:solidFill>
                <a:srgbClr val="00B050"/>
              </a:solidFill>
            </a:endParaRPr>
          </a:p>
        </p:txBody>
      </p:sp>
    </p:spTree>
    <p:extLst>
      <p:ext uri="{BB962C8B-B14F-4D97-AF65-F5344CB8AC3E}">
        <p14:creationId xmlns:p14="http://schemas.microsoft.com/office/powerpoint/2010/main" val="221807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solidFill>
                  <a:srgbClr val="00B050"/>
                </a:solidFill>
                <a:latin typeface="Times New Roman" pitchFamily="18" charset="0"/>
                <a:cs typeface="Times New Roman" pitchFamily="18" charset="0"/>
              </a:rPr>
              <a:t>A debreceni kollégium a természettudományokban is kiemelkedő jelentőségű volt: állat- és növénytani munkáival Diószegi Sámuel, Földi János és </a:t>
            </a:r>
            <a:r>
              <a:rPr lang="hu-HU" b="1" dirty="0">
                <a:solidFill>
                  <a:srgbClr val="00B050"/>
                </a:solidFill>
                <a:latin typeface="Times New Roman" pitchFamily="18" charset="0"/>
                <a:cs typeface="Times New Roman" pitchFamily="18" charset="0"/>
              </a:rPr>
              <a:t>Fazekas Mihály </a:t>
            </a:r>
            <a:r>
              <a:rPr lang="hu-HU" dirty="0">
                <a:solidFill>
                  <a:srgbClr val="00B050"/>
                </a:solidFill>
                <a:latin typeface="Times New Roman" pitchFamily="18" charset="0"/>
                <a:cs typeface="Times New Roman" pitchFamily="18" charset="0"/>
              </a:rPr>
              <a:t>sokat tett hozzá a magyar nyelvű tudományossághoz.</a:t>
            </a:r>
          </a:p>
          <a:p>
            <a:pPr marL="0" indent="0" algn="just">
              <a:spcBef>
                <a:spcPts val="0"/>
              </a:spcBef>
              <a:buNone/>
            </a:pPr>
            <a:endParaRPr lang="hu-HU" dirty="0">
              <a:latin typeface="Times New Roman" pitchFamily="18" charset="0"/>
              <a:cs typeface="Times New Roman" pitchFamily="18" charset="0"/>
            </a:endParaRPr>
          </a:p>
        </p:txBody>
      </p:sp>
      <p:pic>
        <p:nvPicPr>
          <p:cNvPr id="4" name="Kép 3" descr="ir072miak05.jpg"/>
          <p:cNvPicPr>
            <a:picLocks noChangeAspect="1"/>
          </p:cNvPicPr>
          <p:nvPr/>
        </p:nvPicPr>
        <p:blipFill>
          <a:blip r:embed="rId2" cstate="print"/>
          <a:stretch>
            <a:fillRect/>
          </a:stretch>
        </p:blipFill>
        <p:spPr>
          <a:xfrm>
            <a:off x="5436096" y="2788937"/>
            <a:ext cx="2811388" cy="3978380"/>
          </a:xfrm>
          <a:prstGeom prst="rect">
            <a:avLst/>
          </a:prstGeom>
        </p:spPr>
      </p:pic>
      <p:pic>
        <p:nvPicPr>
          <p:cNvPr id="5" name="Kép 4" descr="Fazekas_LudasMatyi.gif"/>
          <p:cNvPicPr>
            <a:picLocks noChangeAspect="1"/>
          </p:cNvPicPr>
          <p:nvPr/>
        </p:nvPicPr>
        <p:blipFill>
          <a:blip r:embed="rId3" cstate="print"/>
          <a:stretch>
            <a:fillRect/>
          </a:stretch>
        </p:blipFill>
        <p:spPr>
          <a:xfrm>
            <a:off x="611560" y="2852936"/>
            <a:ext cx="2381250" cy="3562350"/>
          </a:xfrm>
          <a:prstGeom prst="rect">
            <a:avLst/>
          </a:prstGeom>
        </p:spPr>
      </p:pic>
    </p:spTree>
    <p:extLst>
      <p:ext uri="{BB962C8B-B14F-4D97-AF65-F5344CB8AC3E}">
        <p14:creationId xmlns:p14="http://schemas.microsoft.com/office/powerpoint/2010/main" val="23423841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A második szakaszban a lírai én arról ír, hogy a kulacs mindig megvigasztalta, felvidította, felmelegítette. Hű társaként állítja be.</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132856"/>
            <a:ext cx="4365104" cy="4365104"/>
          </a:xfrm>
          <a:prstGeom prst="rect">
            <a:avLst/>
          </a:prstGeom>
        </p:spPr>
      </p:pic>
    </p:spTree>
    <p:extLst>
      <p:ext uri="{BB962C8B-B14F-4D97-AF65-F5344CB8AC3E}">
        <p14:creationId xmlns:p14="http://schemas.microsoft.com/office/powerpoint/2010/main" val="41543907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7" y="188640"/>
            <a:ext cx="4752528" cy="3970318"/>
          </a:xfrm>
          <a:prstGeom prst="rect">
            <a:avLst/>
          </a:prstGeom>
        </p:spPr>
        <p:txBody>
          <a:bodyPr wrap="square">
            <a:spAutoFit/>
          </a:bodyPr>
          <a:lstStyle/>
          <a:p>
            <a:r>
              <a:rPr lang="hu-HU" sz="2800" dirty="0">
                <a:solidFill>
                  <a:srgbClr val="00B050"/>
                </a:solidFill>
              </a:rPr>
              <a:t>Bárcsak a feleségemmel</a:t>
            </a:r>
          </a:p>
          <a:p>
            <a:r>
              <a:rPr lang="hu-HU" sz="2800" dirty="0">
                <a:solidFill>
                  <a:srgbClr val="00B050"/>
                </a:solidFill>
              </a:rPr>
              <a:t>Téged cserélhetnélek fel,</a:t>
            </a:r>
          </a:p>
          <a:p>
            <a:r>
              <a:rPr lang="hu-HU" sz="2800" dirty="0">
                <a:solidFill>
                  <a:srgbClr val="00B050"/>
                </a:solidFill>
              </a:rPr>
              <a:t>Hogy </a:t>
            </a:r>
            <a:r>
              <a:rPr lang="hu-HU" sz="2800" dirty="0" err="1">
                <a:solidFill>
                  <a:srgbClr val="00B050"/>
                </a:solidFill>
              </a:rPr>
              <a:t>fiakat</a:t>
            </a:r>
            <a:r>
              <a:rPr lang="hu-HU" sz="2800" dirty="0">
                <a:solidFill>
                  <a:srgbClr val="00B050"/>
                </a:solidFill>
              </a:rPr>
              <a:t>, leányokat</a:t>
            </a:r>
          </a:p>
          <a:p>
            <a:r>
              <a:rPr lang="hu-HU" sz="2800" dirty="0" err="1">
                <a:solidFill>
                  <a:srgbClr val="00B050"/>
                </a:solidFill>
              </a:rPr>
              <a:t>Szűlnél</a:t>
            </a:r>
            <a:r>
              <a:rPr lang="hu-HU" sz="2800" dirty="0">
                <a:solidFill>
                  <a:srgbClr val="00B050"/>
                </a:solidFill>
              </a:rPr>
              <a:t>, apró kulacsokat:</a:t>
            </a:r>
          </a:p>
          <a:p>
            <a:r>
              <a:rPr lang="hu-HU" sz="2800" dirty="0">
                <a:solidFill>
                  <a:srgbClr val="00B050"/>
                </a:solidFill>
              </a:rPr>
              <a:t> </a:t>
            </a:r>
          </a:p>
          <a:p>
            <a:r>
              <a:rPr lang="hu-HU" sz="2800" dirty="0">
                <a:solidFill>
                  <a:srgbClr val="00B050"/>
                </a:solidFill>
              </a:rPr>
              <a:t>Zsanám meg kulaccsá válna,</a:t>
            </a:r>
          </a:p>
          <a:p>
            <a:r>
              <a:rPr lang="hu-HU" sz="2800" dirty="0">
                <a:solidFill>
                  <a:srgbClr val="00B050"/>
                </a:solidFill>
              </a:rPr>
              <a:t>Borral </a:t>
            </a:r>
            <a:r>
              <a:rPr lang="hu-HU" sz="2800" dirty="0" err="1">
                <a:solidFill>
                  <a:srgbClr val="00B050"/>
                </a:solidFill>
              </a:rPr>
              <a:t>mindég</a:t>
            </a:r>
            <a:r>
              <a:rPr lang="hu-HU" sz="2800" dirty="0">
                <a:solidFill>
                  <a:srgbClr val="00B050"/>
                </a:solidFill>
              </a:rPr>
              <a:t> színig állna.</a:t>
            </a:r>
          </a:p>
          <a:p>
            <a:r>
              <a:rPr lang="hu-HU" sz="2800" dirty="0">
                <a:solidFill>
                  <a:srgbClr val="00B050"/>
                </a:solidFill>
              </a:rPr>
              <a:t>Az ő bőre úgyis csikó,</a:t>
            </a:r>
          </a:p>
          <a:p>
            <a:r>
              <a:rPr lang="hu-HU" sz="2800" dirty="0" err="1">
                <a:solidFill>
                  <a:srgbClr val="00B050"/>
                </a:solidFill>
              </a:rPr>
              <a:t>Beléférne</a:t>
            </a:r>
            <a:r>
              <a:rPr lang="hu-HU" sz="2800" dirty="0">
                <a:solidFill>
                  <a:srgbClr val="00B050"/>
                </a:solidFill>
              </a:rPr>
              <a:t> négy-öt akó.</a:t>
            </a:r>
            <a:endParaRPr lang="hu-HU" sz="2000" dirty="0">
              <a:solidFill>
                <a:srgbClr val="00B050"/>
              </a:solidFill>
            </a:endParaRPr>
          </a:p>
        </p:txBody>
      </p:sp>
      <p:sp>
        <p:nvSpPr>
          <p:cNvPr id="4" name="Téglalap 3"/>
          <p:cNvSpPr/>
          <p:nvPr/>
        </p:nvSpPr>
        <p:spPr>
          <a:xfrm>
            <a:off x="5148064" y="188640"/>
            <a:ext cx="4212976" cy="1077218"/>
          </a:xfrm>
          <a:prstGeom prst="rect">
            <a:avLst/>
          </a:prstGeom>
        </p:spPr>
        <p:txBody>
          <a:bodyPr wrap="square">
            <a:spAutoFit/>
          </a:bodyPr>
          <a:lstStyle/>
          <a:p>
            <a:r>
              <a:rPr lang="hu-HU" sz="3200" b="1" dirty="0">
                <a:solidFill>
                  <a:srgbClr val="00B050"/>
                </a:solidFill>
              </a:rPr>
              <a:t>Miről szól a vers </a:t>
            </a:r>
            <a:r>
              <a:rPr lang="hu-HU" sz="3200" b="1" dirty="0" smtClean="0">
                <a:solidFill>
                  <a:srgbClr val="00B050"/>
                </a:solidFill>
              </a:rPr>
              <a:t>harmadik </a:t>
            </a:r>
            <a:r>
              <a:rPr lang="hu-HU" sz="3200" b="1" dirty="0">
                <a:solidFill>
                  <a:srgbClr val="00B050"/>
                </a:solidFill>
              </a:rPr>
              <a:t>szakasza? </a:t>
            </a:r>
          </a:p>
        </p:txBody>
      </p:sp>
      <p:sp>
        <p:nvSpPr>
          <p:cNvPr id="5" name="Téglalap 4"/>
          <p:cNvSpPr/>
          <p:nvPr/>
        </p:nvSpPr>
        <p:spPr>
          <a:xfrm>
            <a:off x="5004048" y="2697019"/>
            <a:ext cx="3996952" cy="2554545"/>
          </a:xfrm>
          <a:prstGeom prst="rect">
            <a:avLst/>
          </a:prstGeom>
        </p:spPr>
        <p:txBody>
          <a:bodyPr wrap="square">
            <a:spAutoFit/>
          </a:bodyPr>
          <a:lstStyle/>
          <a:p>
            <a:pPr algn="just"/>
            <a:r>
              <a:rPr lang="hu-HU" sz="3200" dirty="0" smtClean="0"/>
              <a:t>A harmadik szakaszban a kulacsot feleségéhez hasonlítja, és azt kívánja, bárcsak helyet cserélnének.</a:t>
            </a:r>
            <a:endParaRPr lang="hu-HU" sz="3200" dirty="0">
              <a:solidFill>
                <a:srgbClr val="FF0000"/>
              </a:solidFill>
            </a:endParaRPr>
          </a:p>
        </p:txBody>
      </p:sp>
    </p:spTree>
    <p:extLst>
      <p:ext uri="{BB962C8B-B14F-4D97-AF65-F5344CB8AC3E}">
        <p14:creationId xmlns:p14="http://schemas.microsoft.com/office/powerpoint/2010/main" val="428508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285" y="620688"/>
            <a:ext cx="4752528" cy="5940088"/>
          </a:xfrm>
          <a:prstGeom prst="rect">
            <a:avLst/>
          </a:prstGeom>
        </p:spPr>
        <p:txBody>
          <a:bodyPr wrap="square">
            <a:spAutoFit/>
          </a:bodyPr>
          <a:lstStyle/>
          <a:p>
            <a:r>
              <a:rPr lang="hu-HU" sz="2000" dirty="0">
                <a:solidFill>
                  <a:srgbClr val="00B050"/>
                </a:solidFill>
              </a:rPr>
              <a:t>De jaj, engem ide-tova</a:t>
            </a:r>
          </a:p>
          <a:p>
            <a:r>
              <a:rPr lang="hu-HU" sz="2000" dirty="0">
                <a:solidFill>
                  <a:srgbClr val="00B050"/>
                </a:solidFill>
              </a:rPr>
              <a:t>Elvisz a Szent Mihály lova,</a:t>
            </a:r>
          </a:p>
          <a:p>
            <a:r>
              <a:rPr lang="hu-HU" sz="2000" dirty="0">
                <a:solidFill>
                  <a:srgbClr val="00B050"/>
                </a:solidFill>
              </a:rPr>
              <a:t>Szerelmed megemészt végre,</a:t>
            </a:r>
          </a:p>
          <a:p>
            <a:r>
              <a:rPr lang="hu-HU" sz="2000" dirty="0">
                <a:solidFill>
                  <a:srgbClr val="00B050"/>
                </a:solidFill>
              </a:rPr>
              <a:t>És te maradsz özvegységre.</a:t>
            </a:r>
          </a:p>
          <a:p>
            <a:r>
              <a:rPr lang="hu-HU" sz="2000" dirty="0">
                <a:solidFill>
                  <a:srgbClr val="00B050"/>
                </a:solidFill>
              </a:rPr>
              <a:t> </a:t>
            </a:r>
          </a:p>
          <a:p>
            <a:r>
              <a:rPr lang="hu-HU" sz="2000" dirty="0">
                <a:solidFill>
                  <a:srgbClr val="00B050"/>
                </a:solidFill>
              </a:rPr>
              <a:t>Keserves sors! adjatok bort!</a:t>
            </a:r>
          </a:p>
          <a:p>
            <a:r>
              <a:rPr lang="hu-HU" sz="2000" dirty="0">
                <a:solidFill>
                  <a:srgbClr val="00B050"/>
                </a:solidFill>
              </a:rPr>
              <a:t>Lakjuk el előre a tort;</a:t>
            </a:r>
          </a:p>
          <a:p>
            <a:r>
              <a:rPr lang="hu-HU" sz="2000" dirty="0">
                <a:solidFill>
                  <a:srgbClr val="00B050"/>
                </a:solidFill>
              </a:rPr>
              <a:t>Ami menne más kutyába,</a:t>
            </a:r>
          </a:p>
          <a:p>
            <a:r>
              <a:rPr lang="hu-HU" sz="2000" dirty="0">
                <a:solidFill>
                  <a:srgbClr val="00B050"/>
                </a:solidFill>
              </a:rPr>
              <a:t>Jobb, megy a magunk torkába.</a:t>
            </a:r>
          </a:p>
          <a:p>
            <a:r>
              <a:rPr lang="hu-HU" sz="2000" dirty="0">
                <a:solidFill>
                  <a:srgbClr val="00B050"/>
                </a:solidFill>
              </a:rPr>
              <a:t> </a:t>
            </a:r>
          </a:p>
          <a:p>
            <a:r>
              <a:rPr lang="hu-HU" sz="2000" dirty="0">
                <a:solidFill>
                  <a:srgbClr val="00B050"/>
                </a:solidFill>
              </a:rPr>
              <a:t>Akadtam még egy bankóra,</a:t>
            </a:r>
          </a:p>
          <a:p>
            <a:r>
              <a:rPr lang="hu-HU" sz="2000" dirty="0">
                <a:solidFill>
                  <a:srgbClr val="00B050"/>
                </a:solidFill>
              </a:rPr>
              <a:t>Kit szántam szemborítóra:</a:t>
            </a:r>
          </a:p>
          <a:p>
            <a:r>
              <a:rPr lang="hu-HU" sz="2000" dirty="0">
                <a:solidFill>
                  <a:srgbClr val="00B050"/>
                </a:solidFill>
              </a:rPr>
              <a:t>De vakságtól ki már nem fél,</a:t>
            </a:r>
          </a:p>
          <a:p>
            <a:r>
              <a:rPr lang="hu-HU" sz="2000" dirty="0">
                <a:solidFill>
                  <a:srgbClr val="00B050"/>
                </a:solidFill>
              </a:rPr>
              <a:t>Minek annak a szemfedél?</a:t>
            </a:r>
          </a:p>
          <a:p>
            <a:r>
              <a:rPr lang="hu-HU" sz="2000" dirty="0">
                <a:solidFill>
                  <a:srgbClr val="00B050"/>
                </a:solidFill>
              </a:rPr>
              <a:t> </a:t>
            </a:r>
          </a:p>
          <a:p>
            <a:r>
              <a:rPr lang="hu-HU" sz="2000" dirty="0">
                <a:solidFill>
                  <a:srgbClr val="00B050"/>
                </a:solidFill>
              </a:rPr>
              <a:t>Kincsem, violám, rubintom!</a:t>
            </a:r>
          </a:p>
          <a:p>
            <a:r>
              <a:rPr lang="hu-HU" sz="2000" dirty="0">
                <a:solidFill>
                  <a:srgbClr val="00B050"/>
                </a:solidFill>
              </a:rPr>
              <a:t>Itt az </a:t>
            </a:r>
            <a:r>
              <a:rPr lang="hu-HU" sz="2000" dirty="0" err="1">
                <a:solidFill>
                  <a:srgbClr val="00B050"/>
                </a:solidFill>
              </a:rPr>
              <a:t>utólsó</a:t>
            </a:r>
            <a:r>
              <a:rPr lang="hu-HU" sz="2000" dirty="0">
                <a:solidFill>
                  <a:srgbClr val="00B050"/>
                </a:solidFill>
              </a:rPr>
              <a:t> forintom:</a:t>
            </a:r>
          </a:p>
          <a:p>
            <a:r>
              <a:rPr lang="hu-HU" sz="2000" dirty="0">
                <a:solidFill>
                  <a:srgbClr val="00B050"/>
                </a:solidFill>
              </a:rPr>
              <a:t>Érted adom ezt is, tubám!</a:t>
            </a:r>
          </a:p>
          <a:p>
            <a:r>
              <a:rPr lang="hu-HU" sz="2000" dirty="0">
                <a:solidFill>
                  <a:srgbClr val="00B050"/>
                </a:solidFill>
              </a:rPr>
              <a:t>Csak szádhoz érhessen a szám.</a:t>
            </a:r>
          </a:p>
        </p:txBody>
      </p:sp>
      <p:sp>
        <p:nvSpPr>
          <p:cNvPr id="4" name="Téglalap 3"/>
          <p:cNvSpPr/>
          <p:nvPr/>
        </p:nvSpPr>
        <p:spPr>
          <a:xfrm>
            <a:off x="4756813" y="4366066"/>
            <a:ext cx="4212976" cy="1077218"/>
          </a:xfrm>
          <a:prstGeom prst="rect">
            <a:avLst/>
          </a:prstGeom>
        </p:spPr>
        <p:txBody>
          <a:bodyPr wrap="square">
            <a:spAutoFit/>
          </a:bodyPr>
          <a:lstStyle/>
          <a:p>
            <a:r>
              <a:rPr lang="hu-HU" sz="3200" b="1" dirty="0" smtClean="0">
                <a:solidFill>
                  <a:srgbClr val="00B050"/>
                </a:solidFill>
              </a:rPr>
              <a:t>Miről szól a vers negyedik szakasza? </a:t>
            </a:r>
            <a:endParaRPr lang="hu-HU" sz="3200" b="1" dirty="0">
              <a:solidFill>
                <a:srgbClr val="00B050"/>
              </a:solidFill>
            </a:endParaRPr>
          </a:p>
        </p:txBody>
      </p:sp>
      <p:sp>
        <p:nvSpPr>
          <p:cNvPr id="6" name="Téglalap 5"/>
          <p:cNvSpPr/>
          <p:nvPr/>
        </p:nvSpPr>
        <p:spPr>
          <a:xfrm>
            <a:off x="4756813" y="908618"/>
            <a:ext cx="4572000" cy="2862322"/>
          </a:xfrm>
          <a:prstGeom prst="rect">
            <a:avLst/>
          </a:prstGeom>
        </p:spPr>
        <p:txBody>
          <a:bodyPr>
            <a:spAutoFit/>
          </a:bodyPr>
          <a:lstStyle/>
          <a:p>
            <a:r>
              <a:rPr lang="hu-HU" sz="2000" dirty="0">
                <a:solidFill>
                  <a:srgbClr val="00B050"/>
                </a:solidFill>
              </a:rPr>
              <a:t>Óh, csókollak, óh, ölellek!</a:t>
            </a:r>
          </a:p>
          <a:p>
            <a:r>
              <a:rPr lang="hu-HU" sz="2000" dirty="0">
                <a:solidFill>
                  <a:srgbClr val="00B050"/>
                </a:solidFill>
              </a:rPr>
              <a:t>Míg moccanok, míg lehellek:</a:t>
            </a:r>
          </a:p>
          <a:p>
            <a:r>
              <a:rPr lang="hu-HU" sz="2000" dirty="0">
                <a:solidFill>
                  <a:srgbClr val="00B050"/>
                </a:solidFill>
              </a:rPr>
              <a:t>Tested tegyék </a:t>
            </a:r>
            <a:r>
              <a:rPr lang="hu-HU" sz="2000" dirty="0" err="1">
                <a:solidFill>
                  <a:srgbClr val="00B050"/>
                </a:solidFill>
              </a:rPr>
              <a:t>hólttestemhez</a:t>
            </a:r>
            <a:endParaRPr lang="hu-HU" sz="2000" dirty="0">
              <a:solidFill>
                <a:srgbClr val="00B050"/>
              </a:solidFill>
            </a:endParaRPr>
          </a:p>
          <a:p>
            <a:r>
              <a:rPr lang="hu-HU" sz="2000" dirty="0">
                <a:solidFill>
                  <a:srgbClr val="00B050"/>
                </a:solidFill>
              </a:rPr>
              <a:t>És ezt az írást fejemhez:</a:t>
            </a:r>
          </a:p>
          <a:p>
            <a:r>
              <a:rPr lang="hu-HU" sz="2000" dirty="0">
                <a:solidFill>
                  <a:srgbClr val="00B050"/>
                </a:solidFill>
              </a:rPr>
              <a:t> </a:t>
            </a:r>
          </a:p>
          <a:p>
            <a:r>
              <a:rPr lang="hu-HU" sz="2000" dirty="0">
                <a:solidFill>
                  <a:srgbClr val="00B050"/>
                </a:solidFill>
              </a:rPr>
              <a:t>"</a:t>
            </a:r>
            <a:r>
              <a:rPr lang="hu-HU" sz="2000" dirty="0" err="1">
                <a:solidFill>
                  <a:srgbClr val="00B050"/>
                </a:solidFill>
              </a:rPr>
              <a:t>Útas</a:t>
            </a:r>
            <a:r>
              <a:rPr lang="hu-HU" sz="2000" dirty="0">
                <a:solidFill>
                  <a:srgbClr val="00B050"/>
                </a:solidFill>
              </a:rPr>
              <a:t>, köszönj rám egy pint bort:</a:t>
            </a:r>
          </a:p>
          <a:p>
            <a:r>
              <a:rPr lang="hu-HU" sz="2000" dirty="0">
                <a:solidFill>
                  <a:srgbClr val="00B050"/>
                </a:solidFill>
              </a:rPr>
              <a:t>Itt látsz </a:t>
            </a:r>
            <a:r>
              <a:rPr lang="hu-HU" sz="2000" dirty="0" err="1">
                <a:solidFill>
                  <a:srgbClr val="00B050"/>
                </a:solidFill>
              </a:rPr>
              <a:t>nyúgodni</a:t>
            </a:r>
            <a:r>
              <a:rPr lang="hu-HU" sz="2000" dirty="0">
                <a:solidFill>
                  <a:srgbClr val="00B050"/>
                </a:solidFill>
              </a:rPr>
              <a:t> egy jámbort,</a:t>
            </a:r>
          </a:p>
          <a:p>
            <a:r>
              <a:rPr lang="hu-HU" sz="2000" dirty="0">
                <a:solidFill>
                  <a:srgbClr val="00B050"/>
                </a:solidFill>
              </a:rPr>
              <a:t>Kedves élete-párjával,</a:t>
            </a:r>
          </a:p>
          <a:p>
            <a:r>
              <a:rPr lang="hu-HU" sz="2000" dirty="0">
                <a:solidFill>
                  <a:srgbClr val="00B050"/>
                </a:solidFill>
              </a:rPr>
              <a:t>Csikóbőrös </a:t>
            </a:r>
            <a:r>
              <a:rPr lang="hu-HU" sz="2000" dirty="0" err="1">
                <a:solidFill>
                  <a:srgbClr val="00B050"/>
                </a:solidFill>
              </a:rPr>
              <a:t>kulaccsával</a:t>
            </a:r>
            <a:r>
              <a:rPr lang="hu-HU" sz="2000" dirty="0">
                <a:solidFill>
                  <a:srgbClr val="00B050"/>
                </a:solidFill>
              </a:rPr>
              <a:t>!"</a:t>
            </a:r>
            <a:endParaRPr lang="hu-HU" sz="1600" dirty="0">
              <a:solidFill>
                <a:srgbClr val="00B050"/>
              </a:solidFill>
            </a:endParaRPr>
          </a:p>
        </p:txBody>
      </p:sp>
    </p:spTree>
    <p:extLst>
      <p:ext uri="{BB962C8B-B14F-4D97-AF65-F5344CB8AC3E}">
        <p14:creationId xmlns:p14="http://schemas.microsoft.com/office/powerpoint/2010/main" val="41077426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A vers utolsó szakaszában megjelenik a halál. Bár a halál félelmetes, a bor segít szembenézni vele.  </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88840"/>
            <a:ext cx="7440486" cy="4176464"/>
          </a:xfrm>
          <a:prstGeom prst="rect">
            <a:avLst/>
          </a:prstGeom>
        </p:spPr>
      </p:pic>
    </p:spTree>
    <p:extLst>
      <p:ext uri="{BB962C8B-B14F-4D97-AF65-F5344CB8AC3E}">
        <p14:creationId xmlns:p14="http://schemas.microsoft.com/office/powerpoint/2010/main" val="25155307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ctr">
              <a:spcBef>
                <a:spcPts val="0"/>
              </a:spcBef>
              <a:buNone/>
            </a:pPr>
            <a:r>
              <a:rPr lang="hu-HU" sz="3600" b="1" dirty="0">
                <a:latin typeface="Times New Roman" pitchFamily="18" charset="0"/>
                <a:cs typeface="Times New Roman" pitchFamily="18" charset="0"/>
              </a:rPr>
              <a:t>A Reményhez</a:t>
            </a:r>
          </a:p>
          <a:p>
            <a:pPr marL="0" indent="0" algn="just">
              <a:spcBef>
                <a:spcPts val="0"/>
              </a:spcBef>
              <a:buNone/>
            </a:pPr>
            <a:endParaRPr lang="hu-HU" dirty="0">
              <a:latin typeface="Times New Roman" pitchFamily="18" charset="0"/>
              <a:cs typeface="Times New Roman" pitchFamily="18" charset="0"/>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52736"/>
            <a:ext cx="6912768" cy="5221346"/>
          </a:xfrm>
          <a:prstGeom prst="rect">
            <a:avLst/>
          </a:prstGeom>
        </p:spPr>
      </p:pic>
    </p:spTree>
    <p:extLst>
      <p:ext uri="{BB962C8B-B14F-4D97-AF65-F5344CB8AC3E}">
        <p14:creationId xmlns:p14="http://schemas.microsoft.com/office/powerpoint/2010/main" val="326071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8844" y="476673"/>
            <a:ext cx="8507288" cy="2102278"/>
          </a:xfrm>
        </p:spPr>
        <p:txBody>
          <a:bodyPr/>
          <a:lstStyle/>
          <a:p>
            <a:pPr marL="0" indent="0" algn="just">
              <a:spcBef>
                <a:spcPts val="0"/>
              </a:spcBef>
              <a:buNone/>
            </a:pPr>
            <a:r>
              <a:rPr lang="hu-HU" b="1" u="sng" dirty="0" smtClean="0">
                <a:latin typeface="Times New Roman" pitchFamily="18" charset="0"/>
                <a:cs typeface="Times New Roman" pitchFamily="18" charset="0"/>
              </a:rPr>
              <a:t>Műfaj és cím:</a:t>
            </a:r>
          </a:p>
          <a:p>
            <a:pPr marL="0" indent="0" algn="just">
              <a:spcBef>
                <a:spcPts val="0"/>
              </a:spcBef>
              <a:buNone/>
            </a:pPr>
            <a:endParaRPr lang="hu-HU" b="1" u="sng" dirty="0" smtClean="0">
              <a:latin typeface="Times New Roman" pitchFamily="18" charset="0"/>
              <a:cs typeface="Times New Roman" pitchFamily="18" charset="0"/>
            </a:endParaRPr>
          </a:p>
          <a:p>
            <a:pPr marL="0" indent="0" algn="just">
              <a:spcBef>
                <a:spcPts val="0"/>
              </a:spcBef>
              <a:buNone/>
            </a:pPr>
            <a:r>
              <a:rPr lang="hu-HU" b="1" dirty="0" smtClean="0">
                <a:solidFill>
                  <a:srgbClr val="00B050"/>
                </a:solidFill>
                <a:latin typeface="Times New Roman" pitchFamily="18" charset="0"/>
                <a:cs typeface="Times New Roman" pitchFamily="18" charset="0"/>
              </a:rPr>
              <a:t>Mi lehet a mű műfaja?</a:t>
            </a:r>
            <a:endParaRPr lang="hu-HU" b="1" dirty="0">
              <a:solidFill>
                <a:srgbClr val="00B050"/>
              </a:solidFill>
              <a:latin typeface="Times New Roman" pitchFamily="18" charset="0"/>
              <a:cs typeface="Times New Roman" pitchFamily="18" charset="0"/>
            </a:endParaRPr>
          </a:p>
        </p:txBody>
      </p:sp>
      <p:sp>
        <p:nvSpPr>
          <p:cNvPr id="2" name="Téglalap 1"/>
          <p:cNvSpPr/>
          <p:nvPr/>
        </p:nvSpPr>
        <p:spPr>
          <a:xfrm>
            <a:off x="0" y="2564904"/>
            <a:ext cx="8784976" cy="3539430"/>
          </a:xfrm>
          <a:prstGeom prst="rect">
            <a:avLst/>
          </a:prstGeom>
        </p:spPr>
        <p:txBody>
          <a:bodyPr wrap="square">
            <a:spAutoFit/>
          </a:bodyPr>
          <a:lstStyle/>
          <a:p>
            <a:pPr algn="just"/>
            <a:r>
              <a:rPr lang="hu-HU" sz="3200" dirty="0" smtClean="0"/>
              <a:t>Versében a </a:t>
            </a:r>
            <a:r>
              <a:rPr lang="hu-HU" sz="3200" smtClean="0"/>
              <a:t>lírai én egy </a:t>
            </a:r>
            <a:r>
              <a:rPr lang="hu-HU" sz="3200" dirty="0"/>
              <a:t>elvont fogalomhoz </a:t>
            </a:r>
            <a:r>
              <a:rPr lang="hu-HU" sz="3200" dirty="0" smtClean="0"/>
              <a:t>fordul, </a:t>
            </a:r>
            <a:r>
              <a:rPr lang="hu-HU" sz="3200" dirty="0"/>
              <a:t>a megszemélyesített Reményt szólítja meg. Műfaja tehát óda. A mű hangulata azonban elégikus, mivel szomorúság</a:t>
            </a:r>
            <a:r>
              <a:rPr lang="hu-HU" sz="3200" dirty="0" smtClean="0"/>
              <a:t>, lemondás és </a:t>
            </a:r>
            <a:r>
              <a:rPr lang="hu-HU" sz="3200" dirty="0"/>
              <a:t>reményvesztettség jelenik meg a versben.</a:t>
            </a:r>
          </a:p>
          <a:p>
            <a:pPr algn="just"/>
            <a:endParaRPr lang="hu-HU" sz="3200" dirty="0"/>
          </a:p>
          <a:p>
            <a:pPr algn="just"/>
            <a:endParaRPr lang="hu-HU" sz="3200" dirty="0"/>
          </a:p>
        </p:txBody>
      </p:sp>
    </p:spTree>
    <p:extLst>
      <p:ext uri="{BB962C8B-B14F-4D97-AF65-F5344CB8AC3E}">
        <p14:creationId xmlns:p14="http://schemas.microsoft.com/office/powerpoint/2010/main" val="3587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6977" y="764704"/>
            <a:ext cx="4752528" cy="6001643"/>
          </a:xfrm>
          <a:prstGeom prst="rect">
            <a:avLst/>
          </a:prstGeom>
        </p:spPr>
        <p:txBody>
          <a:bodyPr wrap="square">
            <a:spAutoFit/>
          </a:bodyPr>
          <a:lstStyle/>
          <a:p>
            <a:r>
              <a:rPr lang="hu-HU" sz="2400" dirty="0" err="1">
                <a:solidFill>
                  <a:srgbClr val="00B050"/>
                </a:solidFill>
              </a:rPr>
              <a:t>Főldiekkel</a:t>
            </a:r>
            <a:r>
              <a:rPr lang="hu-HU" sz="2400" dirty="0">
                <a:solidFill>
                  <a:srgbClr val="00B050"/>
                </a:solidFill>
              </a:rPr>
              <a:t> játszó</a:t>
            </a:r>
          </a:p>
          <a:p>
            <a:r>
              <a:rPr lang="hu-HU" sz="2400" dirty="0">
                <a:solidFill>
                  <a:srgbClr val="00B050"/>
                </a:solidFill>
              </a:rPr>
              <a:t>Égi </a:t>
            </a:r>
            <a:r>
              <a:rPr lang="hu-HU" sz="2400" dirty="0" err="1">
                <a:solidFill>
                  <a:srgbClr val="00B050"/>
                </a:solidFill>
              </a:rPr>
              <a:t>tűnemény</a:t>
            </a:r>
            <a:r>
              <a:rPr lang="hu-HU" sz="2400" dirty="0">
                <a:solidFill>
                  <a:srgbClr val="00B050"/>
                </a:solidFill>
              </a:rPr>
              <a:t>,</a:t>
            </a:r>
          </a:p>
          <a:p>
            <a:r>
              <a:rPr lang="hu-HU" sz="2400" dirty="0">
                <a:solidFill>
                  <a:srgbClr val="00B050"/>
                </a:solidFill>
              </a:rPr>
              <a:t>Istenségnek látszó</a:t>
            </a:r>
          </a:p>
          <a:p>
            <a:r>
              <a:rPr lang="hu-HU" sz="2400" dirty="0">
                <a:solidFill>
                  <a:srgbClr val="00B050"/>
                </a:solidFill>
              </a:rPr>
              <a:t>Csalfa, vak Remény!</a:t>
            </a:r>
          </a:p>
          <a:p>
            <a:r>
              <a:rPr lang="hu-HU" sz="2400" dirty="0">
                <a:solidFill>
                  <a:srgbClr val="00B050"/>
                </a:solidFill>
              </a:rPr>
              <a:t>Kit teremt magának</a:t>
            </a:r>
          </a:p>
          <a:p>
            <a:r>
              <a:rPr lang="hu-HU" sz="2400" dirty="0">
                <a:solidFill>
                  <a:srgbClr val="00B050"/>
                </a:solidFill>
              </a:rPr>
              <a:t>A boldogtalan,</a:t>
            </a:r>
          </a:p>
          <a:p>
            <a:r>
              <a:rPr lang="hu-HU" sz="2400" dirty="0">
                <a:solidFill>
                  <a:srgbClr val="00B050"/>
                </a:solidFill>
              </a:rPr>
              <a:t>S mint védangyalának,</a:t>
            </a:r>
          </a:p>
          <a:p>
            <a:r>
              <a:rPr lang="hu-HU" sz="2400" dirty="0">
                <a:solidFill>
                  <a:srgbClr val="00B050"/>
                </a:solidFill>
              </a:rPr>
              <a:t>Bókol </a:t>
            </a:r>
            <a:r>
              <a:rPr lang="hu-HU" sz="2400" dirty="0" err="1">
                <a:solidFill>
                  <a:srgbClr val="00B050"/>
                </a:solidFill>
              </a:rPr>
              <a:t>úntalan</a:t>
            </a:r>
            <a:r>
              <a:rPr lang="hu-HU" sz="2400" dirty="0">
                <a:solidFill>
                  <a:srgbClr val="00B050"/>
                </a:solidFill>
              </a:rPr>
              <a:t>.</a:t>
            </a:r>
          </a:p>
          <a:p>
            <a:r>
              <a:rPr lang="hu-HU" sz="2400" dirty="0" err="1">
                <a:solidFill>
                  <a:srgbClr val="00B050"/>
                </a:solidFill>
              </a:rPr>
              <a:t>Síma</a:t>
            </a:r>
            <a:r>
              <a:rPr lang="hu-HU" sz="2400" dirty="0">
                <a:solidFill>
                  <a:srgbClr val="00B050"/>
                </a:solidFill>
              </a:rPr>
              <a:t> száddal mit kecsegtetsz?</a:t>
            </a:r>
          </a:p>
          <a:p>
            <a:r>
              <a:rPr lang="hu-HU" sz="2400" dirty="0">
                <a:solidFill>
                  <a:srgbClr val="00B050"/>
                </a:solidFill>
              </a:rPr>
              <a:t>Mért nevetsz felém?</a:t>
            </a:r>
          </a:p>
          <a:p>
            <a:r>
              <a:rPr lang="hu-HU" sz="2400" dirty="0">
                <a:solidFill>
                  <a:srgbClr val="00B050"/>
                </a:solidFill>
              </a:rPr>
              <a:t>Kétes kedvet mért csepegtetsz</a:t>
            </a:r>
          </a:p>
          <a:p>
            <a:r>
              <a:rPr lang="hu-HU" sz="2400" dirty="0">
                <a:solidFill>
                  <a:srgbClr val="00B050"/>
                </a:solidFill>
              </a:rPr>
              <a:t>Még most is belém?</a:t>
            </a:r>
          </a:p>
          <a:p>
            <a:r>
              <a:rPr lang="hu-HU" sz="2400" dirty="0">
                <a:solidFill>
                  <a:srgbClr val="00B050"/>
                </a:solidFill>
              </a:rPr>
              <a:t>Csak maradj magadnak!</a:t>
            </a:r>
          </a:p>
          <a:p>
            <a:r>
              <a:rPr lang="hu-HU" sz="2400" dirty="0">
                <a:solidFill>
                  <a:srgbClr val="00B050"/>
                </a:solidFill>
              </a:rPr>
              <a:t>Biztatóm </a:t>
            </a:r>
            <a:r>
              <a:rPr lang="hu-HU" sz="2400" dirty="0" err="1">
                <a:solidFill>
                  <a:srgbClr val="00B050"/>
                </a:solidFill>
              </a:rPr>
              <a:t>valál</a:t>
            </a:r>
            <a:r>
              <a:rPr lang="hu-HU" sz="2400" dirty="0">
                <a:solidFill>
                  <a:srgbClr val="00B050"/>
                </a:solidFill>
              </a:rPr>
              <a:t>;</a:t>
            </a:r>
          </a:p>
          <a:p>
            <a:r>
              <a:rPr lang="hu-HU" sz="2400" dirty="0">
                <a:solidFill>
                  <a:srgbClr val="00B050"/>
                </a:solidFill>
              </a:rPr>
              <a:t>Hittem szép </a:t>
            </a:r>
            <a:r>
              <a:rPr lang="hu-HU" sz="2400" dirty="0" err="1">
                <a:solidFill>
                  <a:srgbClr val="00B050"/>
                </a:solidFill>
              </a:rPr>
              <a:t>szavadnak</a:t>
            </a:r>
            <a:r>
              <a:rPr lang="hu-HU" sz="2400" dirty="0">
                <a:solidFill>
                  <a:srgbClr val="00B050"/>
                </a:solidFill>
              </a:rPr>
              <a:t>:</a:t>
            </a:r>
          </a:p>
          <a:p>
            <a:r>
              <a:rPr lang="hu-HU" sz="2400" dirty="0">
                <a:solidFill>
                  <a:srgbClr val="00B050"/>
                </a:solidFill>
              </a:rPr>
              <a:t>Mégis </a:t>
            </a:r>
            <a:r>
              <a:rPr lang="hu-HU" sz="2400" dirty="0" err="1">
                <a:solidFill>
                  <a:srgbClr val="00B050"/>
                </a:solidFill>
              </a:rPr>
              <a:t>megcsalál</a:t>
            </a:r>
            <a:r>
              <a:rPr lang="hu-HU" sz="2400" dirty="0">
                <a:solidFill>
                  <a:srgbClr val="00B050"/>
                </a:solidFill>
              </a:rPr>
              <a:t>.</a:t>
            </a:r>
          </a:p>
        </p:txBody>
      </p:sp>
      <p:sp>
        <p:nvSpPr>
          <p:cNvPr id="4" name="Téglalap 3"/>
          <p:cNvSpPr/>
          <p:nvPr/>
        </p:nvSpPr>
        <p:spPr>
          <a:xfrm>
            <a:off x="4779505" y="188640"/>
            <a:ext cx="3870719" cy="2062103"/>
          </a:xfrm>
          <a:prstGeom prst="rect">
            <a:avLst/>
          </a:prstGeom>
        </p:spPr>
        <p:txBody>
          <a:bodyPr wrap="square">
            <a:spAutoFit/>
          </a:bodyPr>
          <a:lstStyle/>
          <a:p>
            <a:r>
              <a:rPr lang="hu-HU" sz="3200" b="1" dirty="0" smtClean="0">
                <a:solidFill>
                  <a:srgbClr val="00B050"/>
                </a:solidFill>
              </a:rPr>
              <a:t>Mit tudsz megállapítani a vers ritmusáról, rímeléséről? </a:t>
            </a:r>
            <a:endParaRPr lang="hu-HU" sz="3200" b="1" dirty="0">
              <a:solidFill>
                <a:srgbClr val="00B050"/>
              </a:solidFill>
            </a:endParaRPr>
          </a:p>
        </p:txBody>
      </p:sp>
      <p:sp>
        <p:nvSpPr>
          <p:cNvPr id="5" name="Téglalap 4"/>
          <p:cNvSpPr/>
          <p:nvPr/>
        </p:nvSpPr>
        <p:spPr>
          <a:xfrm>
            <a:off x="4782467" y="2636912"/>
            <a:ext cx="3996952" cy="3539430"/>
          </a:xfrm>
          <a:prstGeom prst="rect">
            <a:avLst/>
          </a:prstGeom>
        </p:spPr>
        <p:txBody>
          <a:bodyPr wrap="square">
            <a:spAutoFit/>
          </a:bodyPr>
          <a:lstStyle/>
          <a:p>
            <a:pPr algn="just"/>
            <a:r>
              <a:rPr lang="hu-HU" sz="3200" dirty="0"/>
              <a:t>A vers négy </a:t>
            </a:r>
            <a:r>
              <a:rPr lang="hu-HU" sz="3200" dirty="0" smtClean="0"/>
              <a:t>versszakból, 5 és 6 szótagos sorokból áll </a:t>
            </a:r>
            <a:r>
              <a:rPr lang="hu-HU" sz="3200" dirty="0"/>
              <a:t>áll, keresztrímes. Ritmusára a trocheusok (- U) jellemzők.</a:t>
            </a:r>
            <a:endParaRPr lang="hu-HU" sz="3200" dirty="0">
              <a:solidFill>
                <a:srgbClr val="FF0000"/>
              </a:solidFill>
            </a:endParaRPr>
          </a:p>
        </p:txBody>
      </p:sp>
      <p:sp>
        <p:nvSpPr>
          <p:cNvPr id="6" name="Téglalap 5"/>
          <p:cNvSpPr/>
          <p:nvPr/>
        </p:nvSpPr>
        <p:spPr>
          <a:xfrm>
            <a:off x="168661" y="107340"/>
            <a:ext cx="3179203" cy="584775"/>
          </a:xfrm>
          <a:prstGeom prst="rect">
            <a:avLst/>
          </a:prstGeom>
        </p:spPr>
        <p:txBody>
          <a:bodyPr wrap="square">
            <a:spAutoFit/>
          </a:bodyPr>
          <a:lstStyle/>
          <a:p>
            <a:r>
              <a:rPr lang="hu-HU" sz="3200" b="1" u="sng" dirty="0" smtClean="0"/>
              <a:t>Verselés:</a:t>
            </a:r>
            <a:endParaRPr lang="hu-HU" sz="3200" b="1" u="sng" dirty="0"/>
          </a:p>
        </p:txBody>
      </p:sp>
    </p:spTree>
    <p:extLst>
      <p:ext uri="{BB962C8B-B14F-4D97-AF65-F5344CB8AC3E}">
        <p14:creationId xmlns:p14="http://schemas.microsoft.com/office/powerpoint/2010/main" val="227646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29939" y="764704"/>
            <a:ext cx="4752528" cy="6001643"/>
          </a:xfrm>
          <a:prstGeom prst="rect">
            <a:avLst/>
          </a:prstGeom>
        </p:spPr>
        <p:txBody>
          <a:bodyPr wrap="square">
            <a:spAutoFit/>
          </a:bodyPr>
          <a:lstStyle/>
          <a:p>
            <a:r>
              <a:rPr lang="hu-HU" sz="2400" dirty="0" err="1">
                <a:solidFill>
                  <a:srgbClr val="00B050"/>
                </a:solidFill>
              </a:rPr>
              <a:t>Főldiekkel</a:t>
            </a:r>
            <a:r>
              <a:rPr lang="hu-HU" sz="2400" dirty="0">
                <a:solidFill>
                  <a:srgbClr val="00B050"/>
                </a:solidFill>
              </a:rPr>
              <a:t> játszó</a:t>
            </a:r>
          </a:p>
          <a:p>
            <a:r>
              <a:rPr lang="hu-HU" sz="2400" dirty="0">
                <a:solidFill>
                  <a:srgbClr val="00B050"/>
                </a:solidFill>
              </a:rPr>
              <a:t>Égi </a:t>
            </a:r>
            <a:r>
              <a:rPr lang="hu-HU" sz="2400" dirty="0" err="1">
                <a:solidFill>
                  <a:srgbClr val="00B050"/>
                </a:solidFill>
              </a:rPr>
              <a:t>tűnemény</a:t>
            </a:r>
            <a:r>
              <a:rPr lang="hu-HU" sz="2400" dirty="0">
                <a:solidFill>
                  <a:srgbClr val="00B050"/>
                </a:solidFill>
              </a:rPr>
              <a:t>,</a:t>
            </a:r>
          </a:p>
          <a:p>
            <a:r>
              <a:rPr lang="hu-HU" sz="2400" dirty="0">
                <a:solidFill>
                  <a:srgbClr val="00B050"/>
                </a:solidFill>
              </a:rPr>
              <a:t>Istenségnek látszó</a:t>
            </a:r>
          </a:p>
          <a:p>
            <a:r>
              <a:rPr lang="hu-HU" sz="2400" dirty="0">
                <a:solidFill>
                  <a:srgbClr val="00B050"/>
                </a:solidFill>
              </a:rPr>
              <a:t>Csalfa, vak Remény!</a:t>
            </a:r>
          </a:p>
          <a:p>
            <a:r>
              <a:rPr lang="hu-HU" sz="2400" dirty="0">
                <a:solidFill>
                  <a:srgbClr val="00B050"/>
                </a:solidFill>
              </a:rPr>
              <a:t>Kit teremt magának</a:t>
            </a:r>
          </a:p>
          <a:p>
            <a:r>
              <a:rPr lang="hu-HU" sz="2400" dirty="0">
                <a:solidFill>
                  <a:srgbClr val="00B050"/>
                </a:solidFill>
              </a:rPr>
              <a:t>A boldogtalan,</a:t>
            </a:r>
          </a:p>
          <a:p>
            <a:r>
              <a:rPr lang="hu-HU" sz="2400" dirty="0">
                <a:solidFill>
                  <a:srgbClr val="00B050"/>
                </a:solidFill>
              </a:rPr>
              <a:t>S mint védangyalának,</a:t>
            </a:r>
          </a:p>
          <a:p>
            <a:r>
              <a:rPr lang="hu-HU" sz="2400" dirty="0">
                <a:solidFill>
                  <a:srgbClr val="00B050"/>
                </a:solidFill>
              </a:rPr>
              <a:t>Bókol </a:t>
            </a:r>
            <a:r>
              <a:rPr lang="hu-HU" sz="2400" dirty="0" err="1">
                <a:solidFill>
                  <a:srgbClr val="00B050"/>
                </a:solidFill>
              </a:rPr>
              <a:t>úntalan</a:t>
            </a:r>
            <a:r>
              <a:rPr lang="hu-HU" sz="2400" dirty="0">
                <a:solidFill>
                  <a:srgbClr val="00B050"/>
                </a:solidFill>
              </a:rPr>
              <a:t>.</a:t>
            </a:r>
          </a:p>
          <a:p>
            <a:r>
              <a:rPr lang="hu-HU" sz="2400" dirty="0" err="1">
                <a:solidFill>
                  <a:srgbClr val="00B050"/>
                </a:solidFill>
              </a:rPr>
              <a:t>Síma</a:t>
            </a:r>
            <a:r>
              <a:rPr lang="hu-HU" sz="2400" dirty="0">
                <a:solidFill>
                  <a:srgbClr val="00B050"/>
                </a:solidFill>
              </a:rPr>
              <a:t> száddal mit kecsegtetsz?</a:t>
            </a:r>
          </a:p>
          <a:p>
            <a:r>
              <a:rPr lang="hu-HU" sz="2400" dirty="0">
                <a:solidFill>
                  <a:srgbClr val="00B050"/>
                </a:solidFill>
              </a:rPr>
              <a:t>Mért nevetsz felém?</a:t>
            </a:r>
          </a:p>
          <a:p>
            <a:r>
              <a:rPr lang="hu-HU" sz="2400" dirty="0">
                <a:solidFill>
                  <a:srgbClr val="00B050"/>
                </a:solidFill>
              </a:rPr>
              <a:t>Kétes kedvet mért csepegtetsz</a:t>
            </a:r>
          </a:p>
          <a:p>
            <a:r>
              <a:rPr lang="hu-HU" sz="2400" dirty="0">
                <a:solidFill>
                  <a:srgbClr val="00B050"/>
                </a:solidFill>
              </a:rPr>
              <a:t>Még most is belém?</a:t>
            </a:r>
          </a:p>
          <a:p>
            <a:r>
              <a:rPr lang="hu-HU" sz="2400" dirty="0">
                <a:solidFill>
                  <a:srgbClr val="00B050"/>
                </a:solidFill>
              </a:rPr>
              <a:t>Csak maradj magadnak!</a:t>
            </a:r>
          </a:p>
          <a:p>
            <a:r>
              <a:rPr lang="hu-HU" sz="2400" dirty="0">
                <a:solidFill>
                  <a:srgbClr val="00B050"/>
                </a:solidFill>
              </a:rPr>
              <a:t>Biztatóm </a:t>
            </a:r>
            <a:r>
              <a:rPr lang="hu-HU" sz="2400" dirty="0" err="1">
                <a:solidFill>
                  <a:srgbClr val="00B050"/>
                </a:solidFill>
              </a:rPr>
              <a:t>valál</a:t>
            </a:r>
            <a:r>
              <a:rPr lang="hu-HU" sz="2400" dirty="0">
                <a:solidFill>
                  <a:srgbClr val="00B050"/>
                </a:solidFill>
              </a:rPr>
              <a:t>;</a:t>
            </a:r>
          </a:p>
          <a:p>
            <a:r>
              <a:rPr lang="hu-HU" sz="2400" dirty="0">
                <a:solidFill>
                  <a:srgbClr val="00B050"/>
                </a:solidFill>
              </a:rPr>
              <a:t>Hittem szép </a:t>
            </a:r>
            <a:r>
              <a:rPr lang="hu-HU" sz="2400" dirty="0" err="1">
                <a:solidFill>
                  <a:srgbClr val="00B050"/>
                </a:solidFill>
              </a:rPr>
              <a:t>szavadnak</a:t>
            </a:r>
            <a:r>
              <a:rPr lang="hu-HU" sz="2400" dirty="0">
                <a:solidFill>
                  <a:srgbClr val="00B050"/>
                </a:solidFill>
              </a:rPr>
              <a:t>:</a:t>
            </a:r>
          </a:p>
          <a:p>
            <a:r>
              <a:rPr lang="hu-HU" sz="2400" dirty="0">
                <a:solidFill>
                  <a:srgbClr val="00B050"/>
                </a:solidFill>
              </a:rPr>
              <a:t>Mégis </a:t>
            </a:r>
            <a:r>
              <a:rPr lang="hu-HU" sz="2400" dirty="0" err="1">
                <a:solidFill>
                  <a:srgbClr val="00B050"/>
                </a:solidFill>
              </a:rPr>
              <a:t>megcsalál</a:t>
            </a:r>
            <a:r>
              <a:rPr lang="hu-HU" sz="2400" dirty="0">
                <a:solidFill>
                  <a:srgbClr val="00B050"/>
                </a:solidFill>
              </a:rPr>
              <a:t>.</a:t>
            </a:r>
          </a:p>
        </p:txBody>
      </p:sp>
      <p:sp>
        <p:nvSpPr>
          <p:cNvPr id="4" name="Téglalap 3"/>
          <p:cNvSpPr/>
          <p:nvPr/>
        </p:nvSpPr>
        <p:spPr>
          <a:xfrm>
            <a:off x="4760771" y="476672"/>
            <a:ext cx="3870719" cy="1077218"/>
          </a:xfrm>
          <a:prstGeom prst="rect">
            <a:avLst/>
          </a:prstGeom>
        </p:spPr>
        <p:txBody>
          <a:bodyPr wrap="square">
            <a:spAutoFit/>
          </a:bodyPr>
          <a:lstStyle/>
          <a:p>
            <a:r>
              <a:rPr lang="hu-HU" sz="3200" b="1" dirty="0" smtClean="0">
                <a:solidFill>
                  <a:srgbClr val="00B050"/>
                </a:solidFill>
              </a:rPr>
              <a:t>Mit tudunk meg az első versszakból? </a:t>
            </a:r>
            <a:endParaRPr lang="hu-HU" sz="3200" b="1" dirty="0">
              <a:solidFill>
                <a:srgbClr val="00B050"/>
              </a:solidFill>
            </a:endParaRPr>
          </a:p>
        </p:txBody>
      </p:sp>
      <p:sp>
        <p:nvSpPr>
          <p:cNvPr id="5" name="Téglalap 4"/>
          <p:cNvSpPr/>
          <p:nvPr/>
        </p:nvSpPr>
        <p:spPr>
          <a:xfrm>
            <a:off x="4067944" y="1643316"/>
            <a:ext cx="4968552" cy="3046988"/>
          </a:xfrm>
          <a:prstGeom prst="rect">
            <a:avLst/>
          </a:prstGeom>
        </p:spPr>
        <p:txBody>
          <a:bodyPr wrap="square">
            <a:spAutoFit/>
          </a:bodyPr>
          <a:lstStyle/>
          <a:p>
            <a:pPr algn="just"/>
            <a:r>
              <a:rPr lang="hu-HU" sz="3200" dirty="0"/>
              <a:t>Az első strófában nemcsak megszólítja, hanem be is mutatja a Reményt. Nem is isten, csak annak látszó: csupán elomló tünemény</a:t>
            </a:r>
            <a:r>
              <a:rPr lang="hu-HU" sz="3200" dirty="0" smtClean="0"/>
              <a:t>. Az első versszak a jelenről szól. </a:t>
            </a:r>
            <a:endParaRPr lang="hu-HU" sz="3200" dirty="0">
              <a:solidFill>
                <a:srgbClr val="FF0000"/>
              </a:solidFill>
            </a:endParaRPr>
          </a:p>
        </p:txBody>
      </p:sp>
      <p:sp>
        <p:nvSpPr>
          <p:cNvPr id="6" name="Szövegdoboz 5"/>
          <p:cNvSpPr txBox="1"/>
          <p:nvPr/>
        </p:nvSpPr>
        <p:spPr>
          <a:xfrm>
            <a:off x="107504" y="90503"/>
            <a:ext cx="5976664" cy="584775"/>
          </a:xfrm>
          <a:prstGeom prst="rect">
            <a:avLst/>
          </a:prstGeom>
          <a:noFill/>
        </p:spPr>
        <p:txBody>
          <a:bodyPr wrap="square" rtlCol="0">
            <a:spAutoFit/>
          </a:bodyPr>
          <a:lstStyle/>
          <a:p>
            <a:r>
              <a:rPr lang="hu-HU" sz="3200" b="1" u="sng" dirty="0" smtClean="0"/>
              <a:t>Szerkezet:</a:t>
            </a:r>
            <a:endParaRPr lang="hu-HU" sz="3200" b="1" u="sng" dirty="0"/>
          </a:p>
        </p:txBody>
      </p:sp>
    </p:spTree>
    <p:extLst>
      <p:ext uri="{BB962C8B-B14F-4D97-AF65-F5344CB8AC3E}">
        <p14:creationId xmlns:p14="http://schemas.microsoft.com/office/powerpoint/2010/main" val="5935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9854" y="476672"/>
            <a:ext cx="4752528" cy="6001643"/>
          </a:xfrm>
          <a:prstGeom prst="rect">
            <a:avLst/>
          </a:prstGeom>
        </p:spPr>
        <p:txBody>
          <a:bodyPr wrap="square">
            <a:spAutoFit/>
          </a:bodyPr>
          <a:lstStyle/>
          <a:p>
            <a:r>
              <a:rPr lang="hu-HU" sz="2400" dirty="0">
                <a:solidFill>
                  <a:srgbClr val="00B050"/>
                </a:solidFill>
              </a:rPr>
              <a:t>Kertem </a:t>
            </a:r>
            <a:r>
              <a:rPr lang="hu-HU" sz="2400" dirty="0" err="1">
                <a:solidFill>
                  <a:srgbClr val="00B050"/>
                </a:solidFill>
              </a:rPr>
              <a:t>nárcisokkal</a:t>
            </a:r>
            <a:endParaRPr lang="hu-HU" sz="2400" dirty="0">
              <a:solidFill>
                <a:srgbClr val="00B050"/>
              </a:solidFill>
            </a:endParaRPr>
          </a:p>
          <a:p>
            <a:r>
              <a:rPr lang="hu-HU" sz="2400" dirty="0">
                <a:solidFill>
                  <a:srgbClr val="00B050"/>
                </a:solidFill>
              </a:rPr>
              <a:t>Végig </a:t>
            </a:r>
            <a:r>
              <a:rPr lang="hu-HU" sz="2400" dirty="0" err="1">
                <a:solidFill>
                  <a:srgbClr val="00B050"/>
                </a:solidFill>
              </a:rPr>
              <a:t>űltetéd</a:t>
            </a:r>
            <a:r>
              <a:rPr lang="hu-HU" sz="2400" dirty="0">
                <a:solidFill>
                  <a:srgbClr val="00B050"/>
                </a:solidFill>
              </a:rPr>
              <a:t>;</a:t>
            </a:r>
          </a:p>
          <a:p>
            <a:r>
              <a:rPr lang="hu-HU" sz="2400" dirty="0">
                <a:solidFill>
                  <a:srgbClr val="00B050"/>
                </a:solidFill>
              </a:rPr>
              <a:t>Csörgő patakokkal</a:t>
            </a:r>
          </a:p>
          <a:p>
            <a:r>
              <a:rPr lang="hu-HU" sz="2400" dirty="0">
                <a:solidFill>
                  <a:srgbClr val="00B050"/>
                </a:solidFill>
              </a:rPr>
              <a:t>Fáim </a:t>
            </a:r>
            <a:r>
              <a:rPr lang="hu-HU" sz="2400" dirty="0" err="1">
                <a:solidFill>
                  <a:srgbClr val="00B050"/>
                </a:solidFill>
              </a:rPr>
              <a:t>éltetéd</a:t>
            </a:r>
            <a:r>
              <a:rPr lang="hu-HU" sz="2400" dirty="0">
                <a:solidFill>
                  <a:srgbClr val="00B050"/>
                </a:solidFill>
              </a:rPr>
              <a:t>;</a:t>
            </a:r>
          </a:p>
          <a:p>
            <a:r>
              <a:rPr lang="hu-HU" sz="2400" dirty="0">
                <a:solidFill>
                  <a:srgbClr val="00B050"/>
                </a:solidFill>
              </a:rPr>
              <a:t>Rám ezer virággal</a:t>
            </a:r>
          </a:p>
          <a:p>
            <a:r>
              <a:rPr lang="hu-HU" sz="2400" dirty="0">
                <a:solidFill>
                  <a:srgbClr val="00B050"/>
                </a:solidFill>
              </a:rPr>
              <a:t>Szórtad a tavaszt</a:t>
            </a:r>
          </a:p>
          <a:p>
            <a:r>
              <a:rPr lang="hu-HU" sz="2400" dirty="0">
                <a:solidFill>
                  <a:srgbClr val="00B050"/>
                </a:solidFill>
              </a:rPr>
              <a:t>S égi boldogsággal</a:t>
            </a:r>
          </a:p>
          <a:p>
            <a:r>
              <a:rPr lang="hu-HU" sz="2400" dirty="0">
                <a:solidFill>
                  <a:srgbClr val="00B050"/>
                </a:solidFill>
              </a:rPr>
              <a:t>Fűszerezted azt.</a:t>
            </a:r>
          </a:p>
          <a:p>
            <a:r>
              <a:rPr lang="hu-HU" sz="2400" dirty="0">
                <a:solidFill>
                  <a:srgbClr val="00B050"/>
                </a:solidFill>
              </a:rPr>
              <a:t>Gondolatim minden reggel,</a:t>
            </a:r>
          </a:p>
          <a:p>
            <a:r>
              <a:rPr lang="hu-HU" sz="2400" dirty="0">
                <a:solidFill>
                  <a:srgbClr val="00B050"/>
                </a:solidFill>
              </a:rPr>
              <a:t>Mint a fürge méh,</a:t>
            </a:r>
          </a:p>
          <a:p>
            <a:r>
              <a:rPr lang="hu-HU" sz="2400" dirty="0">
                <a:solidFill>
                  <a:srgbClr val="00B050"/>
                </a:solidFill>
              </a:rPr>
              <a:t>Repkedtek a friss meleggel</a:t>
            </a:r>
          </a:p>
          <a:p>
            <a:r>
              <a:rPr lang="hu-HU" sz="2400" dirty="0">
                <a:solidFill>
                  <a:srgbClr val="00B050"/>
                </a:solidFill>
              </a:rPr>
              <a:t>Rózsáim felé.</a:t>
            </a:r>
          </a:p>
          <a:p>
            <a:r>
              <a:rPr lang="hu-HU" sz="2400" dirty="0">
                <a:solidFill>
                  <a:srgbClr val="00B050"/>
                </a:solidFill>
              </a:rPr>
              <a:t>Egy híjját esmértem</a:t>
            </a:r>
          </a:p>
          <a:p>
            <a:r>
              <a:rPr lang="hu-HU" sz="2400" dirty="0">
                <a:solidFill>
                  <a:srgbClr val="00B050"/>
                </a:solidFill>
              </a:rPr>
              <a:t>Örömimnek még:</a:t>
            </a:r>
          </a:p>
          <a:p>
            <a:r>
              <a:rPr lang="hu-HU" sz="2400" dirty="0">
                <a:solidFill>
                  <a:srgbClr val="00B050"/>
                </a:solidFill>
              </a:rPr>
              <a:t>Lilla szívét kértem;</a:t>
            </a:r>
          </a:p>
          <a:p>
            <a:r>
              <a:rPr lang="hu-HU" sz="2400" dirty="0">
                <a:solidFill>
                  <a:srgbClr val="00B050"/>
                </a:solidFill>
              </a:rPr>
              <a:t>S </a:t>
            </a:r>
            <a:r>
              <a:rPr lang="hu-HU" sz="2400" dirty="0" err="1">
                <a:solidFill>
                  <a:srgbClr val="00B050"/>
                </a:solidFill>
              </a:rPr>
              <a:t>megadá</a:t>
            </a:r>
            <a:r>
              <a:rPr lang="hu-HU" sz="2400" dirty="0">
                <a:solidFill>
                  <a:srgbClr val="00B050"/>
                </a:solidFill>
              </a:rPr>
              <a:t> az ég</a:t>
            </a:r>
            <a:r>
              <a:rPr lang="hu-HU" sz="2400" dirty="0" smtClean="0">
                <a:solidFill>
                  <a:srgbClr val="00B050"/>
                </a:solidFill>
              </a:rPr>
              <a:t>. </a:t>
            </a:r>
            <a:endParaRPr lang="hu-HU" sz="2400" dirty="0">
              <a:solidFill>
                <a:srgbClr val="00B050"/>
              </a:solidFill>
            </a:endParaRPr>
          </a:p>
        </p:txBody>
      </p:sp>
      <p:sp>
        <p:nvSpPr>
          <p:cNvPr id="4" name="Téglalap 3"/>
          <p:cNvSpPr/>
          <p:nvPr/>
        </p:nvSpPr>
        <p:spPr>
          <a:xfrm>
            <a:off x="4049204" y="476672"/>
            <a:ext cx="4771268" cy="1077218"/>
          </a:xfrm>
          <a:prstGeom prst="rect">
            <a:avLst/>
          </a:prstGeom>
        </p:spPr>
        <p:txBody>
          <a:bodyPr wrap="square">
            <a:spAutoFit/>
          </a:bodyPr>
          <a:lstStyle/>
          <a:p>
            <a:r>
              <a:rPr lang="hu-HU" sz="3200" b="1" dirty="0" smtClean="0">
                <a:solidFill>
                  <a:srgbClr val="00B050"/>
                </a:solidFill>
              </a:rPr>
              <a:t>Mit tudunk meg a második versszakból? </a:t>
            </a:r>
            <a:endParaRPr lang="hu-HU" sz="3200" b="1" dirty="0">
              <a:solidFill>
                <a:srgbClr val="00B050"/>
              </a:solidFill>
            </a:endParaRPr>
          </a:p>
        </p:txBody>
      </p:sp>
      <p:sp>
        <p:nvSpPr>
          <p:cNvPr id="5" name="Téglalap 4"/>
          <p:cNvSpPr/>
          <p:nvPr/>
        </p:nvSpPr>
        <p:spPr>
          <a:xfrm>
            <a:off x="4067944" y="1643316"/>
            <a:ext cx="4968552" cy="4031873"/>
          </a:xfrm>
          <a:prstGeom prst="rect">
            <a:avLst/>
          </a:prstGeom>
        </p:spPr>
        <p:txBody>
          <a:bodyPr wrap="square">
            <a:spAutoFit/>
          </a:bodyPr>
          <a:lstStyle/>
          <a:p>
            <a:pPr algn="just"/>
            <a:r>
              <a:rPr lang="hu-HU" sz="3200" dirty="0"/>
              <a:t>A második </a:t>
            </a:r>
            <a:r>
              <a:rPr lang="hu-HU" sz="3200" dirty="0" smtClean="0"/>
              <a:t>versszak a távoli múltat írja le </a:t>
            </a:r>
            <a:r>
              <a:rPr lang="hu-HU" sz="3200" dirty="0"/>
              <a:t>a rokokó készlettárából ismert képpel, a </a:t>
            </a:r>
            <a:r>
              <a:rPr lang="hu-HU" sz="3200" dirty="0" smtClean="0"/>
              <a:t>tavaszi kert képeivel, ami a szépséget és bőséget jelképezi, végül a szerelemmel  </a:t>
            </a:r>
            <a:r>
              <a:rPr lang="hu-HU" sz="3200" dirty="0"/>
              <a:t>boldogsága beteljesült.</a:t>
            </a:r>
          </a:p>
        </p:txBody>
      </p:sp>
    </p:spTree>
    <p:extLst>
      <p:ext uri="{BB962C8B-B14F-4D97-AF65-F5344CB8AC3E}">
        <p14:creationId xmlns:p14="http://schemas.microsoft.com/office/powerpoint/2010/main" val="341533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9854" y="476672"/>
            <a:ext cx="4752528" cy="6001643"/>
          </a:xfrm>
          <a:prstGeom prst="rect">
            <a:avLst/>
          </a:prstGeom>
        </p:spPr>
        <p:txBody>
          <a:bodyPr wrap="square">
            <a:spAutoFit/>
          </a:bodyPr>
          <a:lstStyle/>
          <a:p>
            <a:r>
              <a:rPr lang="hu-HU" sz="2400" dirty="0">
                <a:solidFill>
                  <a:srgbClr val="00B050"/>
                </a:solidFill>
              </a:rPr>
              <a:t>Jaj, de friss rózsáim</a:t>
            </a:r>
          </a:p>
          <a:p>
            <a:r>
              <a:rPr lang="hu-HU" sz="2400" dirty="0" err="1">
                <a:solidFill>
                  <a:srgbClr val="00B050"/>
                </a:solidFill>
              </a:rPr>
              <a:t>Elhervadtanak</a:t>
            </a:r>
            <a:r>
              <a:rPr lang="hu-HU" sz="2400" dirty="0">
                <a:solidFill>
                  <a:srgbClr val="00B050"/>
                </a:solidFill>
              </a:rPr>
              <a:t>;</a:t>
            </a:r>
          </a:p>
          <a:p>
            <a:r>
              <a:rPr lang="hu-HU" sz="2400" dirty="0">
                <a:solidFill>
                  <a:srgbClr val="00B050"/>
                </a:solidFill>
              </a:rPr>
              <a:t>Forrásim, </a:t>
            </a:r>
            <a:r>
              <a:rPr lang="hu-HU" sz="2400" dirty="0" err="1">
                <a:solidFill>
                  <a:srgbClr val="00B050"/>
                </a:solidFill>
              </a:rPr>
              <a:t>zőld</a:t>
            </a:r>
            <a:r>
              <a:rPr lang="hu-HU" sz="2400" dirty="0">
                <a:solidFill>
                  <a:srgbClr val="00B050"/>
                </a:solidFill>
              </a:rPr>
              <a:t> fáim</a:t>
            </a:r>
          </a:p>
          <a:p>
            <a:r>
              <a:rPr lang="hu-HU" sz="2400" dirty="0" err="1">
                <a:solidFill>
                  <a:srgbClr val="00B050"/>
                </a:solidFill>
              </a:rPr>
              <a:t>Kiszáradtanak</a:t>
            </a:r>
            <a:r>
              <a:rPr lang="hu-HU" sz="2400" dirty="0">
                <a:solidFill>
                  <a:srgbClr val="00B050"/>
                </a:solidFill>
              </a:rPr>
              <a:t>;</a:t>
            </a:r>
          </a:p>
          <a:p>
            <a:r>
              <a:rPr lang="hu-HU" sz="2400" dirty="0">
                <a:solidFill>
                  <a:srgbClr val="00B050"/>
                </a:solidFill>
              </a:rPr>
              <a:t>Tavaszom, vígságom</a:t>
            </a:r>
          </a:p>
          <a:p>
            <a:r>
              <a:rPr lang="hu-HU" sz="2400" dirty="0">
                <a:solidFill>
                  <a:srgbClr val="00B050"/>
                </a:solidFill>
              </a:rPr>
              <a:t>Téli búra vált;</a:t>
            </a:r>
          </a:p>
          <a:p>
            <a:r>
              <a:rPr lang="hu-HU" sz="2400" dirty="0">
                <a:solidFill>
                  <a:srgbClr val="00B050"/>
                </a:solidFill>
              </a:rPr>
              <a:t>Régi jó világom</a:t>
            </a:r>
          </a:p>
          <a:p>
            <a:r>
              <a:rPr lang="hu-HU" sz="2400" dirty="0">
                <a:solidFill>
                  <a:srgbClr val="00B050"/>
                </a:solidFill>
              </a:rPr>
              <a:t>Méltatlanra szállt.</a:t>
            </a:r>
          </a:p>
          <a:p>
            <a:r>
              <a:rPr lang="hu-HU" sz="2400" dirty="0">
                <a:solidFill>
                  <a:srgbClr val="00B050"/>
                </a:solidFill>
              </a:rPr>
              <a:t>Óh! csak Lillát hagytad volna</a:t>
            </a:r>
          </a:p>
          <a:p>
            <a:r>
              <a:rPr lang="hu-HU" sz="2400" dirty="0">
                <a:solidFill>
                  <a:srgbClr val="00B050"/>
                </a:solidFill>
              </a:rPr>
              <a:t>Csak magát nekem:</a:t>
            </a:r>
          </a:p>
          <a:p>
            <a:r>
              <a:rPr lang="hu-HU" sz="2400" dirty="0">
                <a:solidFill>
                  <a:srgbClr val="00B050"/>
                </a:solidFill>
              </a:rPr>
              <a:t>Most panaszra nem hajolna</a:t>
            </a:r>
          </a:p>
          <a:p>
            <a:r>
              <a:rPr lang="hu-HU" sz="2400" dirty="0">
                <a:solidFill>
                  <a:srgbClr val="00B050"/>
                </a:solidFill>
              </a:rPr>
              <a:t>Gyászos énekem.</a:t>
            </a:r>
          </a:p>
          <a:p>
            <a:r>
              <a:rPr lang="hu-HU" sz="2400" dirty="0">
                <a:solidFill>
                  <a:srgbClr val="00B050"/>
                </a:solidFill>
              </a:rPr>
              <a:t>Karja közt a búkat</a:t>
            </a:r>
          </a:p>
          <a:p>
            <a:r>
              <a:rPr lang="hu-HU" sz="2400" dirty="0">
                <a:solidFill>
                  <a:srgbClr val="00B050"/>
                </a:solidFill>
              </a:rPr>
              <a:t>Elfelejteném,</a:t>
            </a:r>
          </a:p>
          <a:p>
            <a:r>
              <a:rPr lang="hu-HU" sz="2400" dirty="0">
                <a:solidFill>
                  <a:srgbClr val="00B050"/>
                </a:solidFill>
              </a:rPr>
              <a:t>S a gyöngykoszorúkat</a:t>
            </a:r>
          </a:p>
          <a:p>
            <a:r>
              <a:rPr lang="hu-HU" sz="2400" dirty="0">
                <a:solidFill>
                  <a:srgbClr val="00B050"/>
                </a:solidFill>
              </a:rPr>
              <a:t>Nem </a:t>
            </a:r>
            <a:r>
              <a:rPr lang="hu-HU" sz="2400" dirty="0" err="1">
                <a:solidFill>
                  <a:srgbClr val="00B050"/>
                </a:solidFill>
              </a:rPr>
              <a:t>irígyleném</a:t>
            </a:r>
            <a:r>
              <a:rPr lang="hu-HU" sz="2400" dirty="0">
                <a:solidFill>
                  <a:srgbClr val="00B050"/>
                </a:solidFill>
              </a:rPr>
              <a:t>.</a:t>
            </a:r>
          </a:p>
        </p:txBody>
      </p:sp>
      <p:sp>
        <p:nvSpPr>
          <p:cNvPr id="4" name="Téglalap 3"/>
          <p:cNvSpPr/>
          <p:nvPr/>
        </p:nvSpPr>
        <p:spPr>
          <a:xfrm>
            <a:off x="4049204" y="476672"/>
            <a:ext cx="4771268" cy="1077218"/>
          </a:xfrm>
          <a:prstGeom prst="rect">
            <a:avLst/>
          </a:prstGeom>
        </p:spPr>
        <p:txBody>
          <a:bodyPr wrap="square">
            <a:spAutoFit/>
          </a:bodyPr>
          <a:lstStyle/>
          <a:p>
            <a:r>
              <a:rPr lang="hu-HU" sz="3200" b="1" dirty="0" smtClean="0">
                <a:solidFill>
                  <a:srgbClr val="00B050"/>
                </a:solidFill>
              </a:rPr>
              <a:t>Mit tudunk meg a harmadik versszakból? </a:t>
            </a:r>
            <a:endParaRPr lang="hu-HU" sz="3200" b="1" dirty="0">
              <a:solidFill>
                <a:srgbClr val="00B050"/>
              </a:solidFill>
            </a:endParaRPr>
          </a:p>
        </p:txBody>
      </p:sp>
      <p:sp>
        <p:nvSpPr>
          <p:cNvPr id="5" name="Téglalap 4"/>
          <p:cNvSpPr/>
          <p:nvPr/>
        </p:nvSpPr>
        <p:spPr>
          <a:xfrm>
            <a:off x="4067944" y="1643316"/>
            <a:ext cx="4968552" cy="5016758"/>
          </a:xfrm>
          <a:prstGeom prst="rect">
            <a:avLst/>
          </a:prstGeom>
        </p:spPr>
        <p:txBody>
          <a:bodyPr wrap="square">
            <a:spAutoFit/>
          </a:bodyPr>
          <a:lstStyle/>
          <a:p>
            <a:pPr algn="just"/>
            <a:r>
              <a:rPr lang="hu-HU" sz="3200" dirty="0"/>
              <a:t>A következő </a:t>
            </a:r>
            <a:r>
              <a:rPr lang="hu-HU" sz="3200" dirty="0" smtClean="0"/>
              <a:t>szakaszban a közeli múlt jelenik meg, minden visszájára fordul, a lírai én mindent elveszít: </a:t>
            </a:r>
            <a:r>
              <a:rPr lang="hu-HU" sz="3200" dirty="0"/>
              <a:t>álmainak összeomlását, a reményeitől megfosztott lélek sivárságát a kert téli pusztulásával ábrázolja</a:t>
            </a:r>
            <a:r>
              <a:rPr lang="hu-HU" sz="3200" dirty="0" smtClean="0"/>
              <a:t>. A legnagyobb csapás a szerelme, Lilla elvesztése.</a:t>
            </a:r>
            <a:endParaRPr lang="hu-HU" sz="3200" dirty="0"/>
          </a:p>
        </p:txBody>
      </p:sp>
    </p:spTree>
    <p:extLst>
      <p:ext uri="{BB962C8B-B14F-4D97-AF65-F5344CB8AC3E}">
        <p14:creationId xmlns:p14="http://schemas.microsoft.com/office/powerpoint/2010/main" val="40663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1790-től diáktársaival olvasótársaságot szervezett, ahol az olasz költőket </a:t>
            </a:r>
            <a:r>
              <a:rPr lang="hu-HU" dirty="0" smtClean="0">
                <a:latin typeface="Times New Roman" pitchFamily="18" charset="0"/>
                <a:cs typeface="Times New Roman" pitchFamily="18" charset="0"/>
              </a:rPr>
              <a:t>tanulmányozza.  Az </a:t>
            </a:r>
            <a:r>
              <a:rPr lang="hu-HU" dirty="0">
                <a:latin typeface="Times New Roman" pitchFamily="18" charset="0"/>
                <a:cs typeface="Times New Roman" pitchFamily="18" charset="0"/>
              </a:rPr>
              <a:t>idilli-pásztori műfaj és a rokokó iránti lelkesedése ebből az élményből </a:t>
            </a:r>
            <a:r>
              <a:rPr lang="hu-HU" dirty="0" smtClean="0">
                <a:latin typeface="Times New Roman" pitchFamily="18" charset="0"/>
                <a:cs typeface="Times New Roman" pitchFamily="18" charset="0"/>
              </a:rPr>
              <a:t>táplálkozik.</a:t>
            </a:r>
            <a:endParaRPr lang="hu-HU" dirty="0">
              <a:latin typeface="Times New Roman" pitchFamily="18" charset="0"/>
              <a:cs typeface="Times New Roman" pitchFamily="18" charset="0"/>
            </a:endParaRPr>
          </a:p>
        </p:txBody>
      </p:sp>
      <p:pic>
        <p:nvPicPr>
          <p:cNvPr id="4" name="Kép 3" descr="Torquato_Tasso.jpg"/>
          <p:cNvPicPr>
            <a:picLocks noChangeAspect="1"/>
          </p:cNvPicPr>
          <p:nvPr/>
        </p:nvPicPr>
        <p:blipFill>
          <a:blip r:embed="rId3" cstate="print"/>
          <a:stretch>
            <a:fillRect/>
          </a:stretch>
        </p:blipFill>
        <p:spPr>
          <a:xfrm>
            <a:off x="179512" y="2780928"/>
            <a:ext cx="2293912" cy="3286030"/>
          </a:xfrm>
          <a:prstGeom prst="rect">
            <a:avLst/>
          </a:prstGeom>
        </p:spPr>
      </p:pic>
      <p:pic>
        <p:nvPicPr>
          <p:cNvPr id="5" name="Kép 4" descr="220px-Pietro_Metastasio.jpg"/>
          <p:cNvPicPr>
            <a:picLocks noChangeAspect="1"/>
          </p:cNvPicPr>
          <p:nvPr/>
        </p:nvPicPr>
        <p:blipFill>
          <a:blip r:embed="rId4" cstate="print"/>
          <a:stretch>
            <a:fillRect/>
          </a:stretch>
        </p:blipFill>
        <p:spPr>
          <a:xfrm>
            <a:off x="2771800" y="2780928"/>
            <a:ext cx="3079594" cy="3286029"/>
          </a:xfrm>
          <a:prstGeom prst="rect">
            <a:avLst/>
          </a:prstGeom>
        </p:spPr>
      </p:pic>
      <p:pic>
        <p:nvPicPr>
          <p:cNvPr id="6" name="Kép 5" descr="220px-Battista_Guarini.jpg"/>
          <p:cNvPicPr>
            <a:picLocks noChangeAspect="1"/>
          </p:cNvPicPr>
          <p:nvPr/>
        </p:nvPicPr>
        <p:blipFill>
          <a:blip r:embed="rId5" cstate="print"/>
          <a:stretch>
            <a:fillRect/>
          </a:stretch>
        </p:blipFill>
        <p:spPr>
          <a:xfrm>
            <a:off x="6113278" y="2780928"/>
            <a:ext cx="2722710" cy="3286029"/>
          </a:xfrm>
          <a:prstGeom prst="rect">
            <a:avLst/>
          </a:prstGeom>
        </p:spPr>
      </p:pic>
    </p:spTree>
    <p:extLst>
      <p:ext uri="{BB962C8B-B14F-4D97-AF65-F5344CB8AC3E}">
        <p14:creationId xmlns:p14="http://schemas.microsoft.com/office/powerpoint/2010/main" val="33847000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9854" y="476672"/>
            <a:ext cx="4752528" cy="6001643"/>
          </a:xfrm>
          <a:prstGeom prst="rect">
            <a:avLst/>
          </a:prstGeom>
        </p:spPr>
        <p:txBody>
          <a:bodyPr wrap="square">
            <a:spAutoFit/>
          </a:bodyPr>
          <a:lstStyle/>
          <a:p>
            <a:r>
              <a:rPr lang="hu-HU" sz="2400" dirty="0">
                <a:solidFill>
                  <a:srgbClr val="00B050"/>
                </a:solidFill>
              </a:rPr>
              <a:t>Hagyj el, óh Reménység!</a:t>
            </a:r>
          </a:p>
          <a:p>
            <a:r>
              <a:rPr lang="hu-HU" sz="2400" dirty="0">
                <a:solidFill>
                  <a:srgbClr val="00B050"/>
                </a:solidFill>
              </a:rPr>
              <a:t>Hagyj el engemet;</a:t>
            </a:r>
          </a:p>
          <a:p>
            <a:r>
              <a:rPr lang="hu-HU" sz="2400" dirty="0">
                <a:solidFill>
                  <a:srgbClr val="00B050"/>
                </a:solidFill>
              </a:rPr>
              <a:t>Mert ez a keménység</a:t>
            </a:r>
          </a:p>
          <a:p>
            <a:r>
              <a:rPr lang="hu-HU" sz="2400" dirty="0">
                <a:solidFill>
                  <a:srgbClr val="00B050"/>
                </a:solidFill>
              </a:rPr>
              <a:t>Úgyis eltemet.</a:t>
            </a:r>
          </a:p>
          <a:p>
            <a:r>
              <a:rPr lang="hu-HU" sz="2400" dirty="0">
                <a:solidFill>
                  <a:srgbClr val="00B050"/>
                </a:solidFill>
              </a:rPr>
              <a:t>Érzem: e kétségbe</a:t>
            </a:r>
          </a:p>
          <a:p>
            <a:r>
              <a:rPr lang="hu-HU" sz="2400" dirty="0">
                <a:solidFill>
                  <a:srgbClr val="00B050"/>
                </a:solidFill>
              </a:rPr>
              <a:t>Volt erőm </a:t>
            </a:r>
            <a:r>
              <a:rPr lang="hu-HU" sz="2400" dirty="0" err="1">
                <a:solidFill>
                  <a:srgbClr val="00B050"/>
                </a:solidFill>
              </a:rPr>
              <a:t>elhágy</a:t>
            </a:r>
            <a:r>
              <a:rPr lang="hu-HU" sz="2400" dirty="0">
                <a:solidFill>
                  <a:srgbClr val="00B050"/>
                </a:solidFill>
              </a:rPr>
              <a:t>,</a:t>
            </a:r>
          </a:p>
          <a:p>
            <a:r>
              <a:rPr lang="hu-HU" sz="2400" dirty="0">
                <a:solidFill>
                  <a:srgbClr val="00B050"/>
                </a:solidFill>
              </a:rPr>
              <a:t>Fáradt lelkem égbe,</a:t>
            </a:r>
          </a:p>
          <a:p>
            <a:r>
              <a:rPr lang="hu-HU" sz="2400" dirty="0">
                <a:solidFill>
                  <a:srgbClr val="00B050"/>
                </a:solidFill>
              </a:rPr>
              <a:t>Testem </a:t>
            </a:r>
            <a:r>
              <a:rPr lang="hu-HU" sz="2400" dirty="0" err="1">
                <a:solidFill>
                  <a:srgbClr val="00B050"/>
                </a:solidFill>
              </a:rPr>
              <a:t>főldbe</a:t>
            </a:r>
            <a:r>
              <a:rPr lang="hu-HU" sz="2400" dirty="0">
                <a:solidFill>
                  <a:srgbClr val="00B050"/>
                </a:solidFill>
              </a:rPr>
              <a:t> vágy.</a:t>
            </a:r>
          </a:p>
          <a:p>
            <a:r>
              <a:rPr lang="hu-HU" sz="2400" dirty="0">
                <a:solidFill>
                  <a:srgbClr val="00B050"/>
                </a:solidFill>
              </a:rPr>
              <a:t>Nékem már a rét hímetlen,</a:t>
            </a:r>
          </a:p>
          <a:p>
            <a:r>
              <a:rPr lang="hu-HU" sz="2400" dirty="0">
                <a:solidFill>
                  <a:srgbClr val="00B050"/>
                </a:solidFill>
              </a:rPr>
              <a:t>A mező </a:t>
            </a:r>
            <a:r>
              <a:rPr lang="hu-HU" sz="2400" dirty="0" err="1">
                <a:solidFill>
                  <a:srgbClr val="00B050"/>
                </a:solidFill>
              </a:rPr>
              <a:t>kisűlt</a:t>
            </a:r>
            <a:r>
              <a:rPr lang="hu-HU" sz="2400" dirty="0">
                <a:solidFill>
                  <a:srgbClr val="00B050"/>
                </a:solidFill>
              </a:rPr>
              <a:t>,</a:t>
            </a:r>
          </a:p>
          <a:p>
            <a:r>
              <a:rPr lang="hu-HU" sz="2400" dirty="0">
                <a:solidFill>
                  <a:srgbClr val="00B050"/>
                </a:solidFill>
              </a:rPr>
              <a:t>A zengő liget kietlen,</a:t>
            </a:r>
          </a:p>
          <a:p>
            <a:r>
              <a:rPr lang="hu-HU" sz="2400" dirty="0">
                <a:solidFill>
                  <a:srgbClr val="00B050"/>
                </a:solidFill>
              </a:rPr>
              <a:t>A nap éjre dűlt.</a:t>
            </a:r>
          </a:p>
          <a:p>
            <a:r>
              <a:rPr lang="hu-HU" sz="2400" dirty="0">
                <a:solidFill>
                  <a:srgbClr val="00B050"/>
                </a:solidFill>
              </a:rPr>
              <a:t>Bájoló lágy trillák!</a:t>
            </a:r>
          </a:p>
          <a:p>
            <a:r>
              <a:rPr lang="hu-HU" sz="2400" dirty="0">
                <a:solidFill>
                  <a:srgbClr val="00B050"/>
                </a:solidFill>
              </a:rPr>
              <a:t>Tarka képzetek!</a:t>
            </a:r>
          </a:p>
          <a:p>
            <a:r>
              <a:rPr lang="hu-HU" sz="2400" dirty="0">
                <a:solidFill>
                  <a:srgbClr val="00B050"/>
                </a:solidFill>
              </a:rPr>
              <a:t>Kedv! Remények! Lillák!</a:t>
            </a:r>
          </a:p>
          <a:p>
            <a:r>
              <a:rPr lang="hu-HU" sz="2400" dirty="0">
                <a:solidFill>
                  <a:srgbClr val="00B050"/>
                </a:solidFill>
              </a:rPr>
              <a:t>Isten véletek!</a:t>
            </a:r>
          </a:p>
        </p:txBody>
      </p:sp>
      <p:sp>
        <p:nvSpPr>
          <p:cNvPr id="4" name="Téglalap 3"/>
          <p:cNvSpPr/>
          <p:nvPr/>
        </p:nvSpPr>
        <p:spPr>
          <a:xfrm>
            <a:off x="4049204" y="476672"/>
            <a:ext cx="4771268" cy="1077218"/>
          </a:xfrm>
          <a:prstGeom prst="rect">
            <a:avLst/>
          </a:prstGeom>
        </p:spPr>
        <p:txBody>
          <a:bodyPr wrap="square">
            <a:spAutoFit/>
          </a:bodyPr>
          <a:lstStyle/>
          <a:p>
            <a:r>
              <a:rPr lang="hu-HU" sz="3200" b="1" dirty="0" smtClean="0">
                <a:solidFill>
                  <a:srgbClr val="00B050"/>
                </a:solidFill>
              </a:rPr>
              <a:t>Mit tudunk meg a negyedik versszakból? </a:t>
            </a:r>
            <a:endParaRPr lang="hu-HU" sz="3200" b="1" dirty="0">
              <a:solidFill>
                <a:srgbClr val="00B050"/>
              </a:solidFill>
            </a:endParaRPr>
          </a:p>
        </p:txBody>
      </p:sp>
      <p:sp>
        <p:nvSpPr>
          <p:cNvPr id="5" name="Téglalap 4"/>
          <p:cNvSpPr/>
          <p:nvPr/>
        </p:nvSpPr>
        <p:spPr>
          <a:xfrm>
            <a:off x="4067944" y="1643316"/>
            <a:ext cx="4968552" cy="4031873"/>
          </a:xfrm>
          <a:prstGeom prst="rect">
            <a:avLst/>
          </a:prstGeom>
        </p:spPr>
        <p:txBody>
          <a:bodyPr wrap="square">
            <a:spAutoFit/>
          </a:bodyPr>
          <a:lstStyle/>
          <a:p>
            <a:pPr algn="just"/>
            <a:r>
              <a:rPr lang="hu-HU" sz="3200" dirty="0"/>
              <a:t>A befejező versszak az első folytatása</a:t>
            </a:r>
            <a:r>
              <a:rPr lang="hu-HU" sz="3200" dirty="0" smtClean="0"/>
              <a:t>, visszatér a jelen idő, keretbe foglalva a verset.  A </a:t>
            </a:r>
            <a:r>
              <a:rPr lang="hu-HU" sz="3200" dirty="0"/>
              <a:t>reménytelenség </a:t>
            </a:r>
            <a:r>
              <a:rPr lang="hu-HU" sz="3200" dirty="0" smtClean="0"/>
              <a:t>mellett </a:t>
            </a:r>
            <a:r>
              <a:rPr lang="hu-HU" sz="3200" dirty="0"/>
              <a:t>a </a:t>
            </a:r>
            <a:r>
              <a:rPr lang="hu-HU" sz="3200" dirty="0" smtClean="0"/>
              <a:t>halálvágy is megjelenik, a </a:t>
            </a:r>
            <a:r>
              <a:rPr lang="hu-HU" sz="3200" dirty="0"/>
              <a:t>veszteségek sorozata után az élet értelmetlenné lett.</a:t>
            </a:r>
          </a:p>
        </p:txBody>
      </p:sp>
    </p:spTree>
    <p:extLst>
      <p:ext uri="{BB962C8B-B14F-4D97-AF65-F5344CB8AC3E}">
        <p14:creationId xmlns:p14="http://schemas.microsoft.com/office/powerpoint/2010/main" val="5850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2160240"/>
          </a:xfrm>
        </p:spPr>
        <p:txBody>
          <a:bodyPr/>
          <a:lstStyle/>
          <a:p>
            <a:pPr marL="0" indent="0" algn="just">
              <a:spcBef>
                <a:spcPts val="0"/>
              </a:spcBef>
              <a:buNone/>
            </a:pPr>
            <a:r>
              <a:rPr lang="hu-HU" b="1" u="sng" dirty="0" smtClean="0">
                <a:latin typeface="Times New Roman" pitchFamily="18" charset="0"/>
                <a:cs typeface="Times New Roman" pitchFamily="18" charset="0"/>
              </a:rPr>
              <a:t>Stílusjegyek:</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b="1" dirty="0" smtClean="0">
                <a:solidFill>
                  <a:srgbClr val="00B050"/>
                </a:solidFill>
                <a:latin typeface="Times New Roman" pitchFamily="18" charset="0"/>
                <a:cs typeface="Times New Roman" pitchFamily="18" charset="0"/>
              </a:rPr>
              <a:t>Milyen stílusjegyeket ismertél fel a versben?</a:t>
            </a:r>
            <a:endParaRPr lang="hu-HU" b="1" dirty="0">
              <a:solidFill>
                <a:srgbClr val="00B050"/>
              </a:solidFill>
              <a:latin typeface="Times New Roman" pitchFamily="18" charset="0"/>
              <a:cs typeface="Times New Roman" pitchFamily="18" charset="0"/>
            </a:endParaRPr>
          </a:p>
        </p:txBody>
      </p:sp>
      <p:sp>
        <p:nvSpPr>
          <p:cNvPr id="2" name="Téglalap 1"/>
          <p:cNvSpPr/>
          <p:nvPr/>
        </p:nvSpPr>
        <p:spPr>
          <a:xfrm>
            <a:off x="179512" y="2708920"/>
            <a:ext cx="4572000" cy="3046988"/>
          </a:xfrm>
          <a:prstGeom prst="rect">
            <a:avLst/>
          </a:prstGeom>
        </p:spPr>
        <p:txBody>
          <a:bodyPr>
            <a:spAutoFit/>
          </a:bodyPr>
          <a:lstStyle/>
          <a:p>
            <a:pPr algn="just"/>
            <a:r>
              <a:rPr lang="hu-HU" sz="3200" dirty="0" smtClean="0">
                <a:latin typeface="Times New Roman" pitchFamily="18" charset="0"/>
                <a:cs typeface="Times New Roman" pitchFamily="18" charset="0"/>
              </a:rPr>
              <a:t>Klasszicista </a:t>
            </a:r>
            <a:r>
              <a:rPr lang="hu-HU" sz="3200" dirty="0">
                <a:latin typeface="Times New Roman" pitchFamily="18" charset="0"/>
                <a:cs typeface="Times New Roman" pitchFamily="18" charset="0"/>
              </a:rPr>
              <a:t>elem a versben az időmértékes verselés, és a vers arányos </a:t>
            </a:r>
            <a:r>
              <a:rPr lang="hu-HU" sz="3200" dirty="0" smtClean="0">
                <a:latin typeface="Times New Roman" pitchFamily="18" charset="0"/>
                <a:cs typeface="Times New Roman" pitchFamily="18" charset="0"/>
              </a:rPr>
              <a:t>megszerkesztettsége, </a:t>
            </a:r>
            <a:r>
              <a:rPr lang="hu-HU" sz="3200" dirty="0">
                <a:latin typeface="Times New Roman" pitchFamily="18" charset="0"/>
                <a:cs typeface="Times New Roman" pitchFamily="18" charset="0"/>
              </a:rPr>
              <a:t>költői képeiben a rokokót idézi.</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132856"/>
            <a:ext cx="3674988" cy="2436381"/>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042" y="4758852"/>
            <a:ext cx="2573047" cy="1994111"/>
          </a:xfrm>
          <a:prstGeom prst="rect">
            <a:avLst/>
          </a:prstGeom>
        </p:spPr>
      </p:pic>
    </p:spTree>
    <p:extLst>
      <p:ext uri="{BB962C8B-B14F-4D97-AF65-F5344CB8AC3E}">
        <p14:creationId xmlns:p14="http://schemas.microsoft.com/office/powerpoint/2010/main" val="41991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ctr">
              <a:spcBef>
                <a:spcPts val="0"/>
              </a:spcBef>
              <a:buNone/>
            </a:pPr>
            <a:r>
              <a:rPr lang="hu-HU" sz="3600" b="1" dirty="0">
                <a:latin typeface="Times New Roman" pitchFamily="18" charset="0"/>
                <a:cs typeface="Times New Roman" pitchFamily="18" charset="0"/>
              </a:rPr>
              <a:t>A </a:t>
            </a:r>
            <a:r>
              <a:rPr lang="hu-HU" sz="3600" b="1" dirty="0" smtClean="0">
                <a:latin typeface="Times New Roman" pitchFamily="18" charset="0"/>
                <a:cs typeface="Times New Roman" pitchFamily="18" charset="0"/>
              </a:rPr>
              <a:t>Magánossághoz</a:t>
            </a: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4785360"/>
          </a:xfrm>
          <a:prstGeom prst="rect">
            <a:avLst/>
          </a:prstGeom>
        </p:spPr>
      </p:pic>
    </p:spTree>
    <p:extLst>
      <p:ext uri="{BB962C8B-B14F-4D97-AF65-F5344CB8AC3E}">
        <p14:creationId xmlns:p14="http://schemas.microsoft.com/office/powerpoint/2010/main" val="37420454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1800200"/>
          </a:xfrm>
        </p:spPr>
        <p:txBody>
          <a:bodyPr/>
          <a:lstStyle/>
          <a:p>
            <a:pPr marL="0" indent="0" algn="just">
              <a:spcBef>
                <a:spcPts val="0"/>
              </a:spcBef>
              <a:buNone/>
            </a:pPr>
            <a:r>
              <a:rPr lang="hu-HU" b="1" u="sng" dirty="0" smtClean="0">
                <a:latin typeface="Times New Roman" pitchFamily="18" charset="0"/>
                <a:cs typeface="Times New Roman" pitchFamily="18" charset="0"/>
              </a:rPr>
              <a:t>Cím és műfaj:</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Mi jut eszedbe a címről? Mi lehet a mű műfaja?</a:t>
            </a:r>
            <a:endParaRPr lang="hu-HU" dirty="0">
              <a:solidFill>
                <a:srgbClr val="00B050"/>
              </a:solidFill>
              <a:latin typeface="Times New Roman" pitchFamily="18" charset="0"/>
              <a:cs typeface="Times New Roman" pitchFamily="18" charset="0"/>
            </a:endParaRPr>
          </a:p>
        </p:txBody>
      </p:sp>
      <p:sp>
        <p:nvSpPr>
          <p:cNvPr id="2" name="Szövegdoboz 1"/>
          <p:cNvSpPr txBox="1"/>
          <p:nvPr/>
        </p:nvSpPr>
        <p:spPr>
          <a:xfrm>
            <a:off x="179512" y="2636912"/>
            <a:ext cx="8856984" cy="2554545"/>
          </a:xfrm>
          <a:prstGeom prst="rect">
            <a:avLst/>
          </a:prstGeom>
          <a:noFill/>
        </p:spPr>
        <p:txBody>
          <a:bodyPr wrap="square" rtlCol="0">
            <a:spAutoFit/>
          </a:bodyPr>
          <a:lstStyle/>
          <a:p>
            <a:pPr algn="just"/>
            <a:r>
              <a:rPr lang="hu-HU" sz="3200" dirty="0" smtClean="0"/>
              <a:t>A mű egy elvont fogalmat szólít meg, ez alapján arra gondolhatnánk, hogy a vers műfaja óda, de a magányosság miatt felmerülhet bennünk az elégia műfaj is. A vers a két műfaj határán van (</a:t>
            </a:r>
            <a:r>
              <a:rPr lang="hu-HU" sz="3200" dirty="0" err="1" smtClean="0"/>
              <a:t>elégico</a:t>
            </a:r>
            <a:r>
              <a:rPr lang="hu-HU" sz="3200" dirty="0" smtClean="0"/>
              <a:t>-óda).</a:t>
            </a:r>
            <a:endParaRPr lang="hu-HU" sz="3200" dirty="0"/>
          </a:p>
        </p:txBody>
      </p:sp>
    </p:spTree>
    <p:extLst>
      <p:ext uri="{BB962C8B-B14F-4D97-AF65-F5344CB8AC3E}">
        <p14:creationId xmlns:p14="http://schemas.microsoft.com/office/powerpoint/2010/main" val="179356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7504" y="44624"/>
            <a:ext cx="4392488" cy="643716"/>
          </a:xfrm>
        </p:spPr>
        <p:txBody>
          <a:bodyPr>
            <a:normAutofit/>
          </a:bodyPr>
          <a:lstStyle/>
          <a:p>
            <a:pPr marL="0" indent="0" algn="just">
              <a:spcBef>
                <a:spcPts val="0"/>
              </a:spcBef>
              <a:buNone/>
            </a:pPr>
            <a:r>
              <a:rPr lang="hu-HU" b="1" u="sng" dirty="0" smtClean="0">
                <a:latin typeface="Times New Roman" pitchFamily="18" charset="0"/>
                <a:cs typeface="Times New Roman" pitchFamily="18" charset="0"/>
              </a:rPr>
              <a:t>Verselés:</a:t>
            </a:r>
            <a:endParaRPr lang="hu-HU" b="1" u="sng" dirty="0">
              <a:latin typeface="Times New Roman" pitchFamily="18" charset="0"/>
              <a:cs typeface="Times New Roman" pitchFamily="18" charset="0"/>
            </a:endParaRPr>
          </a:p>
        </p:txBody>
      </p:sp>
      <p:sp>
        <p:nvSpPr>
          <p:cNvPr id="2" name="Téglalap 1"/>
          <p:cNvSpPr/>
          <p:nvPr/>
        </p:nvSpPr>
        <p:spPr>
          <a:xfrm>
            <a:off x="-34758" y="980727"/>
            <a:ext cx="4752528" cy="2862322"/>
          </a:xfrm>
          <a:prstGeom prst="rect">
            <a:avLst/>
          </a:prstGeom>
        </p:spPr>
        <p:txBody>
          <a:bodyPr wrap="square">
            <a:spAutoFit/>
          </a:bodyPr>
          <a:lstStyle/>
          <a:p>
            <a:r>
              <a:rPr lang="hu-HU" sz="2000" dirty="0">
                <a:solidFill>
                  <a:srgbClr val="00B050"/>
                </a:solidFill>
              </a:rPr>
              <a:t>Áldott Magánosság, jövel! ragadj el</a:t>
            </a:r>
          </a:p>
          <a:p>
            <a:r>
              <a:rPr lang="hu-HU" sz="2000" dirty="0">
                <a:solidFill>
                  <a:srgbClr val="00B050"/>
                </a:solidFill>
              </a:rPr>
              <a:t>Álmodba most is engemet;</a:t>
            </a:r>
          </a:p>
          <a:p>
            <a:r>
              <a:rPr lang="hu-HU" sz="2000" dirty="0">
                <a:solidFill>
                  <a:srgbClr val="00B050"/>
                </a:solidFill>
              </a:rPr>
              <a:t>Ha mások </a:t>
            </a:r>
            <a:r>
              <a:rPr lang="hu-HU" sz="2000" dirty="0" err="1">
                <a:solidFill>
                  <a:srgbClr val="00B050"/>
                </a:solidFill>
              </a:rPr>
              <a:t>elhagyának</a:t>
            </a:r>
            <a:r>
              <a:rPr lang="hu-HU" sz="2000" dirty="0">
                <a:solidFill>
                  <a:srgbClr val="00B050"/>
                </a:solidFill>
              </a:rPr>
              <a:t> is, ne hagyj el,</a:t>
            </a:r>
          </a:p>
          <a:p>
            <a:r>
              <a:rPr lang="hu-HU" sz="2000" dirty="0">
                <a:solidFill>
                  <a:srgbClr val="00B050"/>
                </a:solidFill>
              </a:rPr>
              <a:t>Ringasd öledbe lelkemet!</a:t>
            </a:r>
          </a:p>
          <a:p>
            <a:r>
              <a:rPr lang="hu-HU" sz="2000" dirty="0">
                <a:solidFill>
                  <a:srgbClr val="00B050"/>
                </a:solidFill>
              </a:rPr>
              <a:t>Öröm nekem, hogy lakhelyedbe szálltam;</a:t>
            </a:r>
          </a:p>
          <a:p>
            <a:r>
              <a:rPr lang="hu-HU" sz="2000" dirty="0">
                <a:solidFill>
                  <a:srgbClr val="00B050"/>
                </a:solidFill>
              </a:rPr>
              <a:t>Hogy itt Kisasszondon reád találtam.</a:t>
            </a:r>
          </a:p>
          <a:p>
            <a:r>
              <a:rPr lang="hu-HU" sz="2000" dirty="0">
                <a:solidFill>
                  <a:srgbClr val="00B050"/>
                </a:solidFill>
              </a:rPr>
              <a:t>E helybe andalogni jó,</a:t>
            </a:r>
          </a:p>
          <a:p>
            <a:r>
              <a:rPr lang="hu-HU" sz="2000" dirty="0">
                <a:solidFill>
                  <a:srgbClr val="00B050"/>
                </a:solidFill>
              </a:rPr>
              <a:t>E hely poétának való.</a:t>
            </a:r>
          </a:p>
          <a:p>
            <a:r>
              <a:rPr lang="hu-HU" sz="2000" dirty="0">
                <a:solidFill>
                  <a:srgbClr val="00B050"/>
                </a:solidFill>
              </a:rPr>
              <a:t> </a:t>
            </a:r>
          </a:p>
        </p:txBody>
      </p:sp>
      <p:sp>
        <p:nvSpPr>
          <p:cNvPr id="4" name="Téglalap 3"/>
          <p:cNvSpPr/>
          <p:nvPr/>
        </p:nvSpPr>
        <p:spPr>
          <a:xfrm>
            <a:off x="5371043" y="688340"/>
            <a:ext cx="3377421" cy="1569660"/>
          </a:xfrm>
          <a:prstGeom prst="rect">
            <a:avLst/>
          </a:prstGeom>
        </p:spPr>
        <p:txBody>
          <a:bodyPr wrap="square">
            <a:spAutoFit/>
          </a:bodyPr>
          <a:lstStyle/>
          <a:p>
            <a:r>
              <a:rPr lang="hu-HU" sz="3200" b="1" dirty="0" smtClean="0">
                <a:solidFill>
                  <a:srgbClr val="00B050"/>
                </a:solidFill>
              </a:rPr>
              <a:t>Mit tudsz elmondani a mű verseléséről? </a:t>
            </a:r>
            <a:endParaRPr lang="hu-HU" sz="3200" b="1" dirty="0">
              <a:solidFill>
                <a:srgbClr val="00B050"/>
              </a:solidFill>
            </a:endParaRPr>
          </a:p>
        </p:txBody>
      </p:sp>
      <p:sp>
        <p:nvSpPr>
          <p:cNvPr id="5" name="Téglalap 4"/>
          <p:cNvSpPr/>
          <p:nvPr/>
        </p:nvSpPr>
        <p:spPr>
          <a:xfrm>
            <a:off x="107504" y="3843049"/>
            <a:ext cx="8640960" cy="1077218"/>
          </a:xfrm>
          <a:prstGeom prst="rect">
            <a:avLst/>
          </a:prstGeom>
        </p:spPr>
        <p:txBody>
          <a:bodyPr wrap="square">
            <a:spAutoFit/>
          </a:bodyPr>
          <a:lstStyle/>
          <a:p>
            <a:pPr algn="just"/>
            <a:r>
              <a:rPr lang="hu-HU" sz="3200" dirty="0"/>
              <a:t>A versben 11 és 8 szótagos sorok találhatóak, az azonos hosszúságú sorok rímelnek.</a:t>
            </a:r>
            <a:endParaRPr lang="hu-HU" sz="3200" dirty="0">
              <a:solidFill>
                <a:srgbClr val="FF0000"/>
              </a:solidFill>
            </a:endParaRPr>
          </a:p>
        </p:txBody>
      </p:sp>
    </p:spTree>
    <p:extLst>
      <p:ext uri="{BB962C8B-B14F-4D97-AF65-F5344CB8AC3E}">
        <p14:creationId xmlns:p14="http://schemas.microsoft.com/office/powerpoint/2010/main" val="38901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0" y="691287"/>
            <a:ext cx="4572000" cy="5601533"/>
          </a:xfrm>
          <a:prstGeom prst="rect">
            <a:avLst/>
          </a:prstGeom>
        </p:spPr>
        <p:txBody>
          <a:bodyPr wrap="square">
            <a:spAutoFit/>
          </a:bodyPr>
          <a:lstStyle/>
          <a:p>
            <a:r>
              <a:rPr lang="hu-HU" sz="2000" dirty="0">
                <a:solidFill>
                  <a:srgbClr val="00B050"/>
                </a:solidFill>
              </a:rPr>
              <a:t>Áldott Magánosság, jövel! ragadj el</a:t>
            </a:r>
          </a:p>
          <a:p>
            <a:r>
              <a:rPr lang="hu-HU" sz="2000" dirty="0">
                <a:solidFill>
                  <a:srgbClr val="00B050"/>
                </a:solidFill>
              </a:rPr>
              <a:t>Álmodba most is engemet;</a:t>
            </a:r>
          </a:p>
          <a:p>
            <a:r>
              <a:rPr lang="hu-HU" sz="2000" dirty="0">
                <a:solidFill>
                  <a:srgbClr val="00B050"/>
                </a:solidFill>
              </a:rPr>
              <a:t>Ha mások </a:t>
            </a:r>
            <a:r>
              <a:rPr lang="hu-HU" sz="2000" dirty="0" err="1">
                <a:solidFill>
                  <a:srgbClr val="00B050"/>
                </a:solidFill>
              </a:rPr>
              <a:t>elhagyának</a:t>
            </a:r>
            <a:r>
              <a:rPr lang="hu-HU" sz="2000" dirty="0">
                <a:solidFill>
                  <a:srgbClr val="00B050"/>
                </a:solidFill>
              </a:rPr>
              <a:t> is, ne hagyj el,</a:t>
            </a:r>
          </a:p>
          <a:p>
            <a:r>
              <a:rPr lang="hu-HU" sz="2000" dirty="0">
                <a:solidFill>
                  <a:srgbClr val="00B050"/>
                </a:solidFill>
              </a:rPr>
              <a:t>Ringasd öledbe lelkemet!</a:t>
            </a:r>
          </a:p>
          <a:p>
            <a:r>
              <a:rPr lang="hu-HU" sz="2000" dirty="0">
                <a:solidFill>
                  <a:srgbClr val="00B050"/>
                </a:solidFill>
              </a:rPr>
              <a:t>Öröm nekem, hogy lakhelyedbe szálltam;</a:t>
            </a:r>
          </a:p>
          <a:p>
            <a:r>
              <a:rPr lang="hu-HU" sz="2000" dirty="0">
                <a:solidFill>
                  <a:srgbClr val="00B050"/>
                </a:solidFill>
              </a:rPr>
              <a:t>Hogy itt Kisasszondon reád találtam.</a:t>
            </a:r>
          </a:p>
          <a:p>
            <a:r>
              <a:rPr lang="hu-HU" sz="2000" dirty="0">
                <a:solidFill>
                  <a:srgbClr val="00B050"/>
                </a:solidFill>
              </a:rPr>
              <a:t>E helybe andalogni jó,</a:t>
            </a:r>
          </a:p>
          <a:p>
            <a:r>
              <a:rPr lang="hu-HU" sz="2000" dirty="0">
                <a:solidFill>
                  <a:srgbClr val="00B050"/>
                </a:solidFill>
              </a:rPr>
              <a:t>E hely poétának való.</a:t>
            </a:r>
          </a:p>
          <a:p>
            <a:r>
              <a:rPr lang="hu-HU" sz="2000" dirty="0">
                <a:solidFill>
                  <a:srgbClr val="00B050"/>
                </a:solidFill>
              </a:rPr>
              <a:t> </a:t>
            </a:r>
          </a:p>
          <a:p>
            <a:r>
              <a:rPr lang="hu-HU" sz="2000" dirty="0">
                <a:solidFill>
                  <a:srgbClr val="00B050"/>
                </a:solidFill>
              </a:rPr>
              <a:t>Itt a magános </a:t>
            </a:r>
            <a:r>
              <a:rPr lang="hu-HU" sz="2000" dirty="0" err="1">
                <a:solidFill>
                  <a:srgbClr val="00B050"/>
                </a:solidFill>
              </a:rPr>
              <a:t>vőlgybe</a:t>
            </a:r>
            <a:r>
              <a:rPr lang="hu-HU" sz="2000" dirty="0">
                <a:solidFill>
                  <a:srgbClr val="00B050"/>
                </a:solidFill>
              </a:rPr>
              <a:t> és cserében</a:t>
            </a:r>
          </a:p>
          <a:p>
            <a:r>
              <a:rPr lang="hu-HU" sz="2000" dirty="0" err="1">
                <a:solidFill>
                  <a:srgbClr val="00B050"/>
                </a:solidFill>
              </a:rPr>
              <a:t>Megfrisselő</a:t>
            </a:r>
            <a:r>
              <a:rPr lang="hu-HU" sz="2000" dirty="0">
                <a:solidFill>
                  <a:srgbClr val="00B050"/>
                </a:solidFill>
              </a:rPr>
              <a:t> árnyék fedez,</a:t>
            </a:r>
          </a:p>
          <a:p>
            <a:r>
              <a:rPr lang="hu-HU" sz="2000" dirty="0">
                <a:solidFill>
                  <a:srgbClr val="00B050"/>
                </a:solidFill>
              </a:rPr>
              <a:t>A csonka </a:t>
            </a:r>
            <a:r>
              <a:rPr lang="hu-HU" sz="2000" dirty="0" err="1">
                <a:solidFill>
                  <a:srgbClr val="00B050"/>
                </a:solidFill>
              </a:rPr>
              <a:t>gyertyányok</a:t>
            </a:r>
            <a:r>
              <a:rPr lang="hu-HU" sz="2000" dirty="0">
                <a:solidFill>
                  <a:srgbClr val="00B050"/>
                </a:solidFill>
              </a:rPr>
              <a:t> mohos tövében</a:t>
            </a:r>
          </a:p>
          <a:p>
            <a:r>
              <a:rPr lang="hu-HU" sz="2000" dirty="0">
                <a:solidFill>
                  <a:srgbClr val="00B050"/>
                </a:solidFill>
              </a:rPr>
              <a:t>A tiszta forrás csergedez.</a:t>
            </a:r>
          </a:p>
          <a:p>
            <a:r>
              <a:rPr lang="hu-HU" sz="2000" dirty="0">
                <a:solidFill>
                  <a:srgbClr val="00B050"/>
                </a:solidFill>
              </a:rPr>
              <a:t>Két hegy között a tónak és pataknak</a:t>
            </a:r>
          </a:p>
          <a:p>
            <a:r>
              <a:rPr lang="hu-HU" sz="2000" dirty="0">
                <a:solidFill>
                  <a:srgbClr val="00B050"/>
                </a:solidFill>
              </a:rPr>
              <a:t>Nimfái kákasátorokba laknak;</a:t>
            </a:r>
          </a:p>
          <a:p>
            <a:r>
              <a:rPr lang="hu-HU" sz="2000" dirty="0">
                <a:solidFill>
                  <a:srgbClr val="00B050"/>
                </a:solidFill>
              </a:rPr>
              <a:t>S csak akkor úsznak ők elő,</a:t>
            </a:r>
          </a:p>
          <a:p>
            <a:r>
              <a:rPr lang="hu-HU" sz="2000" dirty="0">
                <a:solidFill>
                  <a:srgbClr val="00B050"/>
                </a:solidFill>
              </a:rPr>
              <a:t>Ha erre </a:t>
            </a:r>
            <a:r>
              <a:rPr lang="hu-HU" sz="2000" dirty="0" err="1">
                <a:solidFill>
                  <a:srgbClr val="00B050"/>
                </a:solidFill>
              </a:rPr>
              <a:t>bőlcs</a:t>
            </a:r>
            <a:r>
              <a:rPr lang="hu-HU" sz="2000" dirty="0">
                <a:solidFill>
                  <a:srgbClr val="00B050"/>
                </a:solidFill>
              </a:rPr>
              <a:t> s poéta jő.</a:t>
            </a:r>
          </a:p>
          <a:p>
            <a:r>
              <a:rPr lang="hu-HU" dirty="0">
                <a:solidFill>
                  <a:srgbClr val="00B050"/>
                </a:solidFill>
              </a:rPr>
              <a:t> </a:t>
            </a:r>
          </a:p>
        </p:txBody>
      </p:sp>
      <p:sp>
        <p:nvSpPr>
          <p:cNvPr id="6" name="Téglalap 5"/>
          <p:cNvSpPr/>
          <p:nvPr/>
        </p:nvSpPr>
        <p:spPr>
          <a:xfrm>
            <a:off x="4716016" y="635463"/>
            <a:ext cx="4427984" cy="5324535"/>
          </a:xfrm>
          <a:prstGeom prst="rect">
            <a:avLst/>
          </a:prstGeom>
        </p:spPr>
        <p:txBody>
          <a:bodyPr wrap="square">
            <a:spAutoFit/>
          </a:bodyPr>
          <a:lstStyle/>
          <a:p>
            <a:r>
              <a:rPr lang="hu-HU" sz="2000" dirty="0">
                <a:solidFill>
                  <a:srgbClr val="00B050"/>
                </a:solidFill>
              </a:rPr>
              <a:t>A lenge hold </a:t>
            </a:r>
            <a:r>
              <a:rPr lang="hu-HU" sz="2000" dirty="0" err="1">
                <a:solidFill>
                  <a:srgbClr val="00B050"/>
                </a:solidFill>
              </a:rPr>
              <a:t>halkal</a:t>
            </a:r>
            <a:r>
              <a:rPr lang="hu-HU" sz="2000" dirty="0">
                <a:solidFill>
                  <a:srgbClr val="00B050"/>
                </a:solidFill>
              </a:rPr>
              <a:t> világosítja</a:t>
            </a:r>
          </a:p>
          <a:p>
            <a:r>
              <a:rPr lang="hu-HU" sz="2000" dirty="0">
                <a:solidFill>
                  <a:srgbClr val="00B050"/>
                </a:solidFill>
              </a:rPr>
              <a:t>A szőke bikkfák oldalát,</a:t>
            </a:r>
          </a:p>
          <a:p>
            <a:r>
              <a:rPr lang="hu-HU" sz="2000" dirty="0" err="1">
                <a:solidFill>
                  <a:srgbClr val="00B050"/>
                </a:solidFill>
              </a:rPr>
              <a:t>Estvéli</a:t>
            </a:r>
            <a:r>
              <a:rPr lang="hu-HU" sz="2000" dirty="0">
                <a:solidFill>
                  <a:srgbClr val="00B050"/>
                </a:solidFill>
              </a:rPr>
              <a:t> hűs álommal elborítja</a:t>
            </a:r>
          </a:p>
          <a:p>
            <a:r>
              <a:rPr lang="hu-HU" sz="2000" dirty="0">
                <a:solidFill>
                  <a:srgbClr val="00B050"/>
                </a:solidFill>
              </a:rPr>
              <a:t>A csendes éjnek angyalát.</a:t>
            </a:r>
          </a:p>
          <a:p>
            <a:r>
              <a:rPr lang="hu-HU" sz="2000" dirty="0">
                <a:solidFill>
                  <a:srgbClr val="00B050"/>
                </a:solidFill>
              </a:rPr>
              <a:t>Szelíd Magánosság! az </a:t>
            </a:r>
            <a:r>
              <a:rPr lang="hu-HU" sz="2000" dirty="0" err="1">
                <a:solidFill>
                  <a:srgbClr val="00B050"/>
                </a:solidFill>
              </a:rPr>
              <a:t>íly</a:t>
            </a:r>
            <a:r>
              <a:rPr lang="hu-HU" sz="2000" dirty="0">
                <a:solidFill>
                  <a:srgbClr val="00B050"/>
                </a:solidFill>
              </a:rPr>
              <a:t> helyekbe</a:t>
            </a:r>
          </a:p>
          <a:p>
            <a:r>
              <a:rPr lang="hu-HU" sz="2000" dirty="0">
                <a:solidFill>
                  <a:srgbClr val="00B050"/>
                </a:solidFill>
              </a:rPr>
              <a:t>Gyönyörködöl s </a:t>
            </a:r>
            <a:r>
              <a:rPr lang="hu-HU" sz="2000" dirty="0" err="1">
                <a:solidFill>
                  <a:srgbClr val="00B050"/>
                </a:solidFill>
              </a:rPr>
              <a:t>múlatsz</a:t>
            </a:r>
            <a:r>
              <a:rPr lang="hu-HU" sz="2000" dirty="0">
                <a:solidFill>
                  <a:srgbClr val="00B050"/>
                </a:solidFill>
              </a:rPr>
              <a:t> te; ah, ezekbe</a:t>
            </a:r>
          </a:p>
          <a:p>
            <a:r>
              <a:rPr lang="hu-HU" sz="2000" dirty="0">
                <a:solidFill>
                  <a:srgbClr val="00B050"/>
                </a:solidFill>
              </a:rPr>
              <a:t>Gyakran vezess be engemet,</a:t>
            </a:r>
          </a:p>
          <a:p>
            <a:r>
              <a:rPr lang="hu-HU" sz="2000" dirty="0">
                <a:solidFill>
                  <a:srgbClr val="00B050"/>
                </a:solidFill>
              </a:rPr>
              <a:t>Nyugtatni lankadt lelkemet</a:t>
            </a:r>
            <a:r>
              <a:rPr lang="hu-HU" sz="2000" dirty="0" smtClean="0">
                <a:solidFill>
                  <a:srgbClr val="00B050"/>
                </a:solidFill>
              </a:rPr>
              <a:t>.</a:t>
            </a:r>
          </a:p>
          <a:p>
            <a:endParaRPr lang="hu-HU" sz="2000" dirty="0">
              <a:solidFill>
                <a:srgbClr val="00B050"/>
              </a:solidFill>
            </a:endParaRPr>
          </a:p>
          <a:p>
            <a:r>
              <a:rPr lang="hu-HU" sz="2000" dirty="0">
                <a:solidFill>
                  <a:srgbClr val="00B050"/>
                </a:solidFill>
              </a:rPr>
              <a:t>Te a királyok udvarát </a:t>
            </a:r>
            <a:r>
              <a:rPr lang="hu-HU" sz="2000" dirty="0" err="1">
                <a:solidFill>
                  <a:srgbClr val="00B050"/>
                </a:solidFill>
              </a:rPr>
              <a:t>kerűlöd</a:t>
            </a:r>
            <a:r>
              <a:rPr lang="hu-HU" sz="2000" dirty="0">
                <a:solidFill>
                  <a:srgbClr val="00B050"/>
                </a:solidFill>
              </a:rPr>
              <a:t>,</a:t>
            </a:r>
          </a:p>
          <a:p>
            <a:r>
              <a:rPr lang="hu-HU" sz="2000" dirty="0" err="1">
                <a:solidFill>
                  <a:srgbClr val="00B050"/>
                </a:solidFill>
              </a:rPr>
              <a:t>Kerűlöd</a:t>
            </a:r>
            <a:r>
              <a:rPr lang="hu-HU" sz="2000" dirty="0">
                <a:solidFill>
                  <a:srgbClr val="00B050"/>
                </a:solidFill>
              </a:rPr>
              <a:t> a kastélyokat;</a:t>
            </a:r>
          </a:p>
          <a:p>
            <a:r>
              <a:rPr lang="hu-HU" sz="2000" dirty="0">
                <a:solidFill>
                  <a:srgbClr val="00B050"/>
                </a:solidFill>
              </a:rPr>
              <a:t>S ha </a:t>
            </a:r>
            <a:r>
              <a:rPr lang="hu-HU" sz="2000" dirty="0" err="1">
                <a:solidFill>
                  <a:srgbClr val="00B050"/>
                </a:solidFill>
              </a:rPr>
              <a:t>bévétődsz</a:t>
            </a:r>
            <a:r>
              <a:rPr lang="hu-HU" sz="2000" dirty="0">
                <a:solidFill>
                  <a:srgbClr val="00B050"/>
                </a:solidFill>
              </a:rPr>
              <a:t> is, zsibbadozva </a:t>
            </a:r>
            <a:r>
              <a:rPr lang="hu-HU" sz="2000" dirty="0" err="1">
                <a:solidFill>
                  <a:srgbClr val="00B050"/>
                </a:solidFill>
              </a:rPr>
              <a:t>szűlöd</a:t>
            </a:r>
            <a:endParaRPr lang="hu-HU" sz="2000" dirty="0">
              <a:solidFill>
                <a:srgbClr val="00B050"/>
              </a:solidFill>
            </a:endParaRPr>
          </a:p>
          <a:p>
            <a:r>
              <a:rPr lang="hu-HU" sz="2000" dirty="0">
                <a:solidFill>
                  <a:srgbClr val="00B050"/>
                </a:solidFill>
              </a:rPr>
              <a:t>Ott a fogyasztó gondokat.</a:t>
            </a:r>
          </a:p>
          <a:p>
            <a:r>
              <a:rPr lang="hu-HU" sz="2000" dirty="0">
                <a:solidFill>
                  <a:srgbClr val="00B050"/>
                </a:solidFill>
              </a:rPr>
              <a:t>A félelem s bú a vad </a:t>
            </a:r>
            <a:r>
              <a:rPr lang="hu-HU" sz="2000" dirty="0" err="1">
                <a:solidFill>
                  <a:srgbClr val="00B050"/>
                </a:solidFill>
              </a:rPr>
              <a:t>únalommal</a:t>
            </a:r>
            <a:r>
              <a:rPr lang="hu-HU" sz="2000" dirty="0">
                <a:solidFill>
                  <a:srgbClr val="00B050"/>
                </a:solidFill>
              </a:rPr>
              <a:t> -</a:t>
            </a:r>
          </a:p>
          <a:p>
            <a:r>
              <a:rPr lang="hu-HU" sz="2000" dirty="0">
                <a:solidFill>
                  <a:srgbClr val="00B050"/>
                </a:solidFill>
              </a:rPr>
              <a:t>Csatáznak ott a tiszta </a:t>
            </a:r>
            <a:r>
              <a:rPr lang="hu-HU" sz="2000" dirty="0" err="1">
                <a:solidFill>
                  <a:srgbClr val="00B050"/>
                </a:solidFill>
              </a:rPr>
              <a:t>nyúgalommal</a:t>
            </a:r>
            <a:r>
              <a:rPr lang="hu-HU" sz="2000" dirty="0">
                <a:solidFill>
                  <a:srgbClr val="00B050"/>
                </a:solidFill>
              </a:rPr>
              <a:t>.</a:t>
            </a:r>
          </a:p>
          <a:p>
            <a:r>
              <a:rPr lang="hu-HU" sz="2000" dirty="0">
                <a:solidFill>
                  <a:srgbClr val="00B050"/>
                </a:solidFill>
              </a:rPr>
              <a:t>A nagy világ jótétedet</a:t>
            </a:r>
          </a:p>
          <a:p>
            <a:r>
              <a:rPr lang="hu-HU" sz="2000" dirty="0">
                <a:solidFill>
                  <a:srgbClr val="00B050"/>
                </a:solidFill>
              </a:rPr>
              <a:t>Nem tudja s </a:t>
            </a:r>
            <a:r>
              <a:rPr lang="hu-HU" sz="2000" dirty="0" err="1">
                <a:solidFill>
                  <a:srgbClr val="00B050"/>
                </a:solidFill>
              </a:rPr>
              <a:t>útál</a:t>
            </a:r>
            <a:r>
              <a:rPr lang="hu-HU" sz="2000" dirty="0">
                <a:solidFill>
                  <a:srgbClr val="00B050"/>
                </a:solidFill>
              </a:rPr>
              <a:t> tégedet.</a:t>
            </a:r>
          </a:p>
        </p:txBody>
      </p:sp>
      <p:sp>
        <p:nvSpPr>
          <p:cNvPr id="7" name="Szövegdoboz 6"/>
          <p:cNvSpPr txBox="1"/>
          <p:nvPr/>
        </p:nvSpPr>
        <p:spPr>
          <a:xfrm>
            <a:off x="0" y="6024090"/>
            <a:ext cx="7920880" cy="584775"/>
          </a:xfrm>
          <a:prstGeom prst="rect">
            <a:avLst/>
          </a:prstGeom>
          <a:noFill/>
        </p:spPr>
        <p:txBody>
          <a:bodyPr wrap="square" rtlCol="0">
            <a:spAutoFit/>
          </a:bodyPr>
          <a:lstStyle/>
          <a:p>
            <a:r>
              <a:rPr lang="hu-HU" sz="3200" dirty="0" smtClean="0">
                <a:solidFill>
                  <a:srgbClr val="00B050"/>
                </a:solidFill>
              </a:rPr>
              <a:t>Hogyan viszonyul a lírai én a magányhoz?</a:t>
            </a:r>
            <a:endParaRPr lang="hu-HU" sz="3200" dirty="0">
              <a:solidFill>
                <a:srgbClr val="00B050"/>
              </a:solidFill>
            </a:endParaRPr>
          </a:p>
        </p:txBody>
      </p:sp>
      <p:sp>
        <p:nvSpPr>
          <p:cNvPr id="4" name="Szövegdoboz 3"/>
          <p:cNvSpPr txBox="1"/>
          <p:nvPr/>
        </p:nvSpPr>
        <p:spPr>
          <a:xfrm>
            <a:off x="0" y="82854"/>
            <a:ext cx="6120680" cy="584775"/>
          </a:xfrm>
          <a:prstGeom prst="rect">
            <a:avLst/>
          </a:prstGeom>
          <a:noFill/>
        </p:spPr>
        <p:txBody>
          <a:bodyPr wrap="square" rtlCol="0">
            <a:spAutoFit/>
          </a:bodyPr>
          <a:lstStyle/>
          <a:p>
            <a:r>
              <a:rPr lang="hu-HU" sz="3200" b="1" u="sng" dirty="0" smtClean="0"/>
              <a:t>Tartalom:</a:t>
            </a:r>
            <a:endParaRPr lang="hu-HU" sz="3200" b="1" u="sng" dirty="0"/>
          </a:p>
        </p:txBody>
      </p:sp>
    </p:spTree>
    <p:extLst>
      <p:ext uri="{BB962C8B-B14F-4D97-AF65-F5344CB8AC3E}">
        <p14:creationId xmlns:p14="http://schemas.microsoft.com/office/powerpoint/2010/main" val="2068315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A lírai én a </a:t>
            </a:r>
            <a:r>
              <a:rPr lang="hu-HU" dirty="0">
                <a:latin typeface="Times New Roman" pitchFamily="18" charset="0"/>
                <a:cs typeface="Times New Roman" pitchFamily="18" charset="0"/>
              </a:rPr>
              <a:t>magányt hívja, </a:t>
            </a:r>
            <a:r>
              <a:rPr lang="hu-HU" dirty="0" smtClean="0">
                <a:latin typeface="Times New Roman" pitchFamily="18" charset="0"/>
                <a:cs typeface="Times New Roman" pitchFamily="18" charset="0"/>
              </a:rPr>
              <a:t>amitől mások tartanak, „útálnak”, hiszen számára a megnyugvást, enyhülést jelenti. </a:t>
            </a:r>
            <a:r>
              <a:rPr lang="hu-HU" dirty="0">
                <a:latin typeface="Times New Roman" pitchFamily="18" charset="0"/>
                <a:cs typeface="Times New Roman" pitchFamily="18" charset="0"/>
              </a:rPr>
              <a:t>Az első versszak </a:t>
            </a:r>
            <a:r>
              <a:rPr lang="hu-HU" dirty="0" err="1">
                <a:latin typeface="Times New Roman" pitchFamily="18" charset="0"/>
                <a:cs typeface="Times New Roman" pitchFamily="18" charset="0"/>
              </a:rPr>
              <a:t>megmadja</a:t>
            </a:r>
            <a:r>
              <a:rPr lang="hu-HU" dirty="0">
                <a:latin typeface="Times New Roman" pitchFamily="18" charset="0"/>
                <a:cs typeface="Times New Roman" pitchFamily="18" charset="0"/>
              </a:rPr>
              <a:t> a helyet, ahol megtalálta a nyugalmát, a második és a harmadik versszak egy a </a:t>
            </a:r>
            <a:r>
              <a:rPr lang="hu-HU" dirty="0" err="1">
                <a:latin typeface="Times New Roman" pitchFamily="18" charset="0"/>
                <a:cs typeface="Times New Roman" pitchFamily="18" charset="0"/>
              </a:rPr>
              <a:t>pictura</a:t>
            </a:r>
            <a:r>
              <a:rPr lang="hu-HU" dirty="0">
                <a:latin typeface="Times New Roman" pitchFamily="18" charset="0"/>
                <a:cs typeface="Times New Roman" pitchFamily="18" charset="0"/>
              </a:rPr>
              <a:t>, a táj rokokó stílusú lefestése. </a:t>
            </a: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3044900"/>
            <a:ext cx="5256584" cy="3503352"/>
          </a:xfrm>
          <a:prstGeom prst="rect">
            <a:avLst/>
          </a:prstGeom>
        </p:spPr>
      </p:pic>
    </p:spTree>
    <p:extLst>
      <p:ext uri="{BB962C8B-B14F-4D97-AF65-F5344CB8AC3E}">
        <p14:creationId xmlns:p14="http://schemas.microsoft.com/office/powerpoint/2010/main" val="39432266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13800" y="188640"/>
            <a:ext cx="4401007" cy="5601533"/>
          </a:xfrm>
          <a:prstGeom prst="rect">
            <a:avLst/>
          </a:prstGeom>
        </p:spPr>
        <p:txBody>
          <a:bodyPr wrap="square">
            <a:spAutoFit/>
          </a:bodyPr>
          <a:lstStyle/>
          <a:p>
            <a:r>
              <a:rPr lang="hu-HU" sz="2000" dirty="0" err="1">
                <a:solidFill>
                  <a:srgbClr val="00B050"/>
                </a:solidFill>
              </a:rPr>
              <a:t>Ohajtoz</a:t>
            </a:r>
            <a:r>
              <a:rPr lang="hu-HU" sz="2000" dirty="0">
                <a:solidFill>
                  <a:srgbClr val="00B050"/>
                </a:solidFill>
              </a:rPr>
              <a:t> a fösvény, de gyötrelemmel</a:t>
            </a:r>
          </a:p>
          <a:p>
            <a:r>
              <a:rPr lang="hu-HU" sz="2000" dirty="0">
                <a:solidFill>
                  <a:srgbClr val="00B050"/>
                </a:solidFill>
              </a:rPr>
              <a:t>Goromba lelkét bünteted;</a:t>
            </a:r>
          </a:p>
          <a:p>
            <a:r>
              <a:rPr lang="hu-HU" sz="2000" dirty="0">
                <a:solidFill>
                  <a:srgbClr val="00B050"/>
                </a:solidFill>
              </a:rPr>
              <a:t>A nagyravágyót kérkedő </a:t>
            </a:r>
            <a:r>
              <a:rPr lang="hu-HU" sz="2000" dirty="0" err="1">
                <a:solidFill>
                  <a:srgbClr val="00B050"/>
                </a:solidFill>
              </a:rPr>
              <a:t>hiszemmel</a:t>
            </a:r>
            <a:endParaRPr lang="hu-HU" sz="2000" dirty="0">
              <a:solidFill>
                <a:srgbClr val="00B050"/>
              </a:solidFill>
            </a:endParaRPr>
          </a:p>
          <a:p>
            <a:r>
              <a:rPr lang="hu-HU" sz="2000" dirty="0">
                <a:solidFill>
                  <a:srgbClr val="00B050"/>
                </a:solidFill>
              </a:rPr>
              <a:t>A lárma közzé kergeted.</a:t>
            </a:r>
          </a:p>
          <a:p>
            <a:r>
              <a:rPr lang="hu-HU" sz="2000" dirty="0">
                <a:solidFill>
                  <a:srgbClr val="00B050"/>
                </a:solidFill>
              </a:rPr>
              <a:t>Futsz a csatázó trombiták </a:t>
            </a:r>
            <a:r>
              <a:rPr lang="hu-HU" sz="2000" dirty="0" err="1">
                <a:solidFill>
                  <a:srgbClr val="00B050"/>
                </a:solidFill>
              </a:rPr>
              <a:t>szavától</a:t>
            </a:r>
            <a:r>
              <a:rPr lang="hu-HU" sz="2000" dirty="0">
                <a:solidFill>
                  <a:srgbClr val="00B050"/>
                </a:solidFill>
              </a:rPr>
              <a:t>,</a:t>
            </a:r>
          </a:p>
          <a:p>
            <a:r>
              <a:rPr lang="hu-HU" sz="2000" dirty="0">
                <a:solidFill>
                  <a:srgbClr val="00B050"/>
                </a:solidFill>
              </a:rPr>
              <a:t>Futsz a zsibongó városok falától:</a:t>
            </a:r>
          </a:p>
          <a:p>
            <a:r>
              <a:rPr lang="hu-HU" sz="2000" dirty="0" err="1">
                <a:solidFill>
                  <a:srgbClr val="00B050"/>
                </a:solidFill>
              </a:rPr>
              <a:t>Honnyod</a:t>
            </a:r>
            <a:r>
              <a:rPr lang="hu-HU" sz="2000" dirty="0">
                <a:solidFill>
                  <a:srgbClr val="00B050"/>
                </a:solidFill>
              </a:rPr>
              <a:t> csupán az </a:t>
            </a:r>
            <a:r>
              <a:rPr lang="hu-HU" sz="2000" dirty="0" err="1">
                <a:solidFill>
                  <a:srgbClr val="00B050"/>
                </a:solidFill>
              </a:rPr>
              <a:t>érező</a:t>
            </a:r>
            <a:endParaRPr lang="hu-HU" sz="2000" dirty="0">
              <a:solidFill>
                <a:srgbClr val="00B050"/>
              </a:solidFill>
            </a:endParaRPr>
          </a:p>
          <a:p>
            <a:r>
              <a:rPr lang="hu-HU" sz="2000" dirty="0">
                <a:solidFill>
                  <a:srgbClr val="00B050"/>
                </a:solidFill>
              </a:rPr>
              <a:t>Szív és szelíd falu s mező.</a:t>
            </a:r>
          </a:p>
          <a:p>
            <a:r>
              <a:rPr lang="hu-HU" sz="2000" dirty="0">
                <a:solidFill>
                  <a:srgbClr val="00B050"/>
                </a:solidFill>
              </a:rPr>
              <a:t> </a:t>
            </a:r>
          </a:p>
          <a:p>
            <a:r>
              <a:rPr lang="hu-HU" sz="2000" dirty="0">
                <a:solidFill>
                  <a:srgbClr val="00B050"/>
                </a:solidFill>
              </a:rPr>
              <a:t>Mentsvára a magán szomorkodónak</a:t>
            </a:r>
          </a:p>
          <a:p>
            <a:r>
              <a:rPr lang="hu-HU" sz="2000" dirty="0">
                <a:solidFill>
                  <a:srgbClr val="00B050"/>
                </a:solidFill>
              </a:rPr>
              <a:t>Csak a te szent erődbe van,</a:t>
            </a:r>
          </a:p>
          <a:p>
            <a:r>
              <a:rPr lang="hu-HU" sz="2000" dirty="0">
                <a:solidFill>
                  <a:srgbClr val="00B050"/>
                </a:solidFill>
              </a:rPr>
              <a:t>Hol bíztatásit titkos égi szónak</a:t>
            </a:r>
          </a:p>
          <a:p>
            <a:r>
              <a:rPr lang="hu-HU" sz="2000" dirty="0">
                <a:solidFill>
                  <a:srgbClr val="00B050"/>
                </a:solidFill>
              </a:rPr>
              <a:t>Hallhatja a boldogtalan.</a:t>
            </a:r>
          </a:p>
          <a:p>
            <a:r>
              <a:rPr lang="hu-HU" sz="2000" dirty="0">
                <a:solidFill>
                  <a:srgbClr val="00B050"/>
                </a:solidFill>
              </a:rPr>
              <a:t>Te azt, ki megvetette a világot,</a:t>
            </a:r>
          </a:p>
          <a:p>
            <a:r>
              <a:rPr lang="hu-HU" sz="2000" dirty="0">
                <a:solidFill>
                  <a:srgbClr val="00B050"/>
                </a:solidFill>
              </a:rPr>
              <a:t>Vagy akinek már ez nyakára hágott,</a:t>
            </a:r>
          </a:p>
          <a:p>
            <a:r>
              <a:rPr lang="hu-HU" sz="2000" dirty="0">
                <a:solidFill>
                  <a:srgbClr val="00B050"/>
                </a:solidFill>
              </a:rPr>
              <a:t>Kiséred és </a:t>
            </a:r>
            <a:r>
              <a:rPr lang="hu-HU" sz="2000" dirty="0" err="1">
                <a:solidFill>
                  <a:srgbClr val="00B050"/>
                </a:solidFill>
              </a:rPr>
              <a:t>apolgatod</a:t>
            </a:r>
            <a:r>
              <a:rPr lang="hu-HU" sz="2000" dirty="0">
                <a:solidFill>
                  <a:srgbClr val="00B050"/>
                </a:solidFill>
              </a:rPr>
              <a:t>;</a:t>
            </a:r>
          </a:p>
          <a:p>
            <a:r>
              <a:rPr lang="hu-HU" sz="2000" dirty="0">
                <a:solidFill>
                  <a:srgbClr val="00B050"/>
                </a:solidFill>
              </a:rPr>
              <a:t>Magát magával bíztatod.</a:t>
            </a:r>
          </a:p>
          <a:p>
            <a:r>
              <a:rPr lang="hu-HU" dirty="0" smtClean="0">
                <a:solidFill>
                  <a:srgbClr val="00B050"/>
                </a:solidFill>
              </a:rPr>
              <a:t> </a:t>
            </a:r>
            <a:endParaRPr lang="hu-HU" dirty="0">
              <a:solidFill>
                <a:srgbClr val="00B050"/>
              </a:solidFill>
            </a:endParaRPr>
          </a:p>
        </p:txBody>
      </p:sp>
      <p:sp>
        <p:nvSpPr>
          <p:cNvPr id="6" name="Téglalap 5"/>
          <p:cNvSpPr/>
          <p:nvPr/>
        </p:nvSpPr>
        <p:spPr>
          <a:xfrm>
            <a:off x="4572000" y="188640"/>
            <a:ext cx="4572000" cy="5016758"/>
          </a:xfrm>
          <a:prstGeom prst="rect">
            <a:avLst/>
          </a:prstGeom>
        </p:spPr>
        <p:txBody>
          <a:bodyPr>
            <a:spAutoFit/>
          </a:bodyPr>
          <a:lstStyle/>
          <a:p>
            <a:r>
              <a:rPr lang="hu-HU" sz="2000" dirty="0">
                <a:solidFill>
                  <a:srgbClr val="00B050"/>
                </a:solidFill>
              </a:rPr>
              <a:t>Te </a:t>
            </a:r>
            <a:r>
              <a:rPr lang="hu-HU" sz="2000" dirty="0" err="1">
                <a:solidFill>
                  <a:srgbClr val="00B050"/>
                </a:solidFill>
              </a:rPr>
              <a:t>szűlöd</a:t>
            </a:r>
            <a:r>
              <a:rPr lang="hu-HU" sz="2000" dirty="0">
                <a:solidFill>
                  <a:srgbClr val="00B050"/>
                </a:solidFill>
              </a:rPr>
              <a:t> a virtust, csupán te tetted</a:t>
            </a:r>
          </a:p>
          <a:p>
            <a:r>
              <a:rPr lang="hu-HU" sz="2000" dirty="0">
                <a:solidFill>
                  <a:srgbClr val="00B050"/>
                </a:solidFill>
              </a:rPr>
              <a:t>Naggyá az olyan </a:t>
            </a:r>
            <a:r>
              <a:rPr lang="hu-HU" sz="2000" dirty="0" err="1">
                <a:solidFill>
                  <a:srgbClr val="00B050"/>
                </a:solidFill>
              </a:rPr>
              <a:t>bőlcseket</a:t>
            </a:r>
            <a:r>
              <a:rPr lang="hu-HU" sz="2000" dirty="0">
                <a:solidFill>
                  <a:srgbClr val="00B050"/>
                </a:solidFill>
              </a:rPr>
              <a:t>,</a:t>
            </a:r>
          </a:p>
          <a:p>
            <a:r>
              <a:rPr lang="hu-HU" sz="2000" dirty="0">
                <a:solidFill>
                  <a:srgbClr val="00B050"/>
                </a:solidFill>
              </a:rPr>
              <a:t>Kiknek határtalanra terjegetted</a:t>
            </a:r>
          </a:p>
          <a:p>
            <a:r>
              <a:rPr lang="hu-HU" sz="2000" dirty="0">
                <a:solidFill>
                  <a:srgbClr val="00B050"/>
                </a:solidFill>
              </a:rPr>
              <a:t>Testekbe kisded lelkeket.</a:t>
            </a:r>
          </a:p>
          <a:p>
            <a:r>
              <a:rPr lang="hu-HU" sz="2000" dirty="0" err="1">
                <a:solidFill>
                  <a:srgbClr val="00B050"/>
                </a:solidFill>
              </a:rPr>
              <a:t>Tebenned</a:t>
            </a:r>
            <a:r>
              <a:rPr lang="hu-HU" sz="2000" dirty="0">
                <a:solidFill>
                  <a:srgbClr val="00B050"/>
                </a:solidFill>
              </a:rPr>
              <a:t> úgy csap a poéta széjjel,</a:t>
            </a:r>
          </a:p>
          <a:p>
            <a:r>
              <a:rPr lang="hu-HU" sz="2000" dirty="0">
                <a:solidFill>
                  <a:srgbClr val="00B050"/>
                </a:solidFill>
              </a:rPr>
              <a:t>Mint a sebes villám </a:t>
            </a:r>
            <a:r>
              <a:rPr lang="hu-HU" sz="2000" dirty="0" err="1">
                <a:solidFill>
                  <a:srgbClr val="00B050"/>
                </a:solidFill>
              </a:rPr>
              <a:t>setétes</a:t>
            </a:r>
            <a:r>
              <a:rPr lang="hu-HU" sz="2000" dirty="0">
                <a:solidFill>
                  <a:srgbClr val="00B050"/>
                </a:solidFill>
              </a:rPr>
              <a:t> éjjel;</a:t>
            </a:r>
          </a:p>
          <a:p>
            <a:r>
              <a:rPr lang="hu-HU" sz="2000" dirty="0">
                <a:solidFill>
                  <a:srgbClr val="00B050"/>
                </a:solidFill>
              </a:rPr>
              <a:t>Midőn teremt új dolgokat</a:t>
            </a:r>
          </a:p>
          <a:p>
            <a:r>
              <a:rPr lang="hu-HU" sz="2000" dirty="0">
                <a:solidFill>
                  <a:srgbClr val="00B050"/>
                </a:solidFill>
              </a:rPr>
              <a:t>S a semmiből világokat.</a:t>
            </a:r>
          </a:p>
          <a:p>
            <a:r>
              <a:rPr lang="hu-HU" sz="2000" dirty="0">
                <a:solidFill>
                  <a:srgbClr val="00B050"/>
                </a:solidFill>
              </a:rPr>
              <a:t> </a:t>
            </a:r>
          </a:p>
          <a:p>
            <a:r>
              <a:rPr lang="hu-HU" sz="2000" dirty="0">
                <a:solidFill>
                  <a:srgbClr val="00B050"/>
                </a:solidFill>
              </a:rPr>
              <a:t>Óh, kedves istenasszony! én is érted</a:t>
            </a:r>
          </a:p>
          <a:p>
            <a:r>
              <a:rPr lang="hu-HU" sz="2000" dirty="0">
                <a:solidFill>
                  <a:srgbClr val="00B050"/>
                </a:solidFill>
              </a:rPr>
              <a:t>Gyakorta mint </a:t>
            </a:r>
            <a:r>
              <a:rPr lang="hu-HU" sz="2000" dirty="0" err="1">
                <a:solidFill>
                  <a:srgbClr val="00B050"/>
                </a:solidFill>
              </a:rPr>
              <a:t>sohajtozom</a:t>
            </a:r>
            <a:r>
              <a:rPr lang="hu-HU" sz="2000" dirty="0">
                <a:solidFill>
                  <a:srgbClr val="00B050"/>
                </a:solidFill>
              </a:rPr>
              <a:t>,</a:t>
            </a:r>
          </a:p>
          <a:p>
            <a:r>
              <a:rPr lang="hu-HU" sz="2000" dirty="0">
                <a:solidFill>
                  <a:srgbClr val="00B050"/>
                </a:solidFill>
              </a:rPr>
              <a:t>Mert szívemet baráti módra érted,</a:t>
            </a:r>
          </a:p>
          <a:p>
            <a:r>
              <a:rPr lang="hu-HU" sz="2000" dirty="0">
                <a:solidFill>
                  <a:srgbClr val="00B050"/>
                </a:solidFill>
              </a:rPr>
              <a:t>Midőn veled gondolkozom.</a:t>
            </a:r>
          </a:p>
          <a:p>
            <a:r>
              <a:rPr lang="hu-HU" sz="2000" dirty="0" err="1">
                <a:solidFill>
                  <a:srgbClr val="00B050"/>
                </a:solidFill>
              </a:rPr>
              <a:t>Ártatlanúl</a:t>
            </a:r>
            <a:r>
              <a:rPr lang="hu-HU" sz="2000" dirty="0">
                <a:solidFill>
                  <a:srgbClr val="00B050"/>
                </a:solidFill>
              </a:rPr>
              <a:t> </a:t>
            </a:r>
            <a:r>
              <a:rPr lang="hu-HU" sz="2000" dirty="0" err="1">
                <a:solidFill>
                  <a:srgbClr val="00B050"/>
                </a:solidFill>
              </a:rPr>
              <a:t>kecsegtetel</a:t>
            </a:r>
            <a:r>
              <a:rPr lang="hu-HU" sz="2000" dirty="0">
                <a:solidFill>
                  <a:srgbClr val="00B050"/>
                </a:solidFill>
              </a:rPr>
              <a:t> magadba,</a:t>
            </a:r>
          </a:p>
          <a:p>
            <a:r>
              <a:rPr lang="hu-HU" sz="2000" dirty="0">
                <a:solidFill>
                  <a:srgbClr val="00B050"/>
                </a:solidFill>
              </a:rPr>
              <a:t>Hív vagy, nem úgy, mint a mai</a:t>
            </a:r>
          </a:p>
          <a:p>
            <a:r>
              <a:rPr lang="hu-HU" sz="2000" dirty="0">
                <a:solidFill>
                  <a:srgbClr val="00B050"/>
                </a:solidFill>
              </a:rPr>
              <a:t>Színes világ barátai.</a:t>
            </a:r>
          </a:p>
        </p:txBody>
      </p:sp>
      <p:sp>
        <p:nvSpPr>
          <p:cNvPr id="7" name="Szövegdoboz 6"/>
          <p:cNvSpPr txBox="1"/>
          <p:nvPr/>
        </p:nvSpPr>
        <p:spPr>
          <a:xfrm>
            <a:off x="13800" y="5497785"/>
            <a:ext cx="8734664" cy="584775"/>
          </a:xfrm>
          <a:prstGeom prst="rect">
            <a:avLst/>
          </a:prstGeom>
          <a:noFill/>
        </p:spPr>
        <p:txBody>
          <a:bodyPr wrap="square" rtlCol="0">
            <a:spAutoFit/>
          </a:bodyPr>
          <a:lstStyle/>
          <a:p>
            <a:r>
              <a:rPr lang="hu-HU" sz="3200" dirty="0" smtClean="0">
                <a:solidFill>
                  <a:srgbClr val="00B050"/>
                </a:solidFill>
              </a:rPr>
              <a:t>Hogyan viszonyul a Magánosság az emberekhez? </a:t>
            </a:r>
            <a:endParaRPr lang="hu-HU" sz="3200" dirty="0">
              <a:solidFill>
                <a:srgbClr val="00B050"/>
              </a:solidFill>
            </a:endParaRPr>
          </a:p>
        </p:txBody>
      </p:sp>
    </p:spTree>
    <p:extLst>
      <p:ext uri="{BB962C8B-B14F-4D97-AF65-F5344CB8AC3E}">
        <p14:creationId xmlns:p14="http://schemas.microsoft.com/office/powerpoint/2010/main" val="17723819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2736304"/>
          </a:xfrm>
        </p:spPr>
        <p:txBody>
          <a:bodyPr>
            <a:normAutofit lnSpcReduction="10000"/>
          </a:bodyPr>
          <a:lstStyle/>
          <a:p>
            <a:pPr marL="0" indent="0" algn="just">
              <a:spcBef>
                <a:spcPts val="0"/>
              </a:spcBef>
              <a:buNone/>
            </a:pPr>
            <a:r>
              <a:rPr lang="hu-HU" dirty="0" smtClean="0">
                <a:latin typeface="Times New Roman" pitchFamily="18" charset="0"/>
                <a:cs typeface="Times New Roman" pitchFamily="18" charset="0"/>
              </a:rPr>
              <a:t>A </a:t>
            </a:r>
            <a:r>
              <a:rPr lang="hu-HU" dirty="0" err="1" smtClean="0">
                <a:latin typeface="Times New Roman" pitchFamily="18" charset="0"/>
                <a:cs typeface="Times New Roman" pitchFamily="18" charset="0"/>
              </a:rPr>
              <a:t>pictura</a:t>
            </a:r>
            <a:r>
              <a:rPr lang="hu-HU" dirty="0" smtClean="0">
                <a:latin typeface="Times New Roman" pitchFamily="18" charset="0"/>
                <a:cs typeface="Times New Roman" pitchFamily="18" charset="0"/>
              </a:rPr>
              <a:t> után jön a </a:t>
            </a:r>
            <a:r>
              <a:rPr lang="hu-HU" dirty="0" err="1" smtClean="0">
                <a:latin typeface="Times New Roman" pitchFamily="18" charset="0"/>
                <a:cs typeface="Times New Roman" pitchFamily="18" charset="0"/>
              </a:rPr>
              <a:t>sententia</a:t>
            </a:r>
            <a:r>
              <a:rPr lang="hu-HU" dirty="0" smtClean="0">
                <a:latin typeface="Times New Roman" pitchFamily="18" charset="0"/>
                <a:cs typeface="Times New Roman" pitchFamily="18" charset="0"/>
              </a:rPr>
              <a:t>, az elmélkedés. </a:t>
            </a:r>
            <a:r>
              <a:rPr lang="hu-HU" dirty="0" smtClean="0">
                <a:latin typeface="Times New Roman" pitchFamily="18" charset="0"/>
                <a:cs typeface="Times New Roman" pitchFamily="18" charset="0"/>
              </a:rPr>
              <a:t>A </a:t>
            </a:r>
            <a:r>
              <a:rPr lang="hu-HU" dirty="0" smtClean="0">
                <a:latin typeface="Times New Roman" pitchFamily="18" charset="0"/>
                <a:cs typeface="Times New Roman" pitchFamily="18" charset="0"/>
              </a:rPr>
              <a:t>magányt óhajtja a fösvény, de számára büntetés, kerüli a nagyravágyót, a királyi udvarokat, felkeresi és segíti a szomorkodókat, a bölcseket és a költőket, akiknek az alkotáshoz, az elmélkedéshez szükséges a magány. </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121" y="3307506"/>
            <a:ext cx="2995419" cy="3238291"/>
          </a:xfrm>
          <a:prstGeom prst="rect">
            <a:avLst/>
          </a:prstGeom>
        </p:spPr>
      </p:pic>
      <p:sp>
        <p:nvSpPr>
          <p:cNvPr id="4" name="Szövegdoboz 3"/>
          <p:cNvSpPr txBox="1"/>
          <p:nvPr/>
        </p:nvSpPr>
        <p:spPr>
          <a:xfrm>
            <a:off x="179512" y="3356992"/>
            <a:ext cx="4979284" cy="1569660"/>
          </a:xfrm>
          <a:prstGeom prst="rect">
            <a:avLst/>
          </a:prstGeom>
          <a:noFill/>
        </p:spPr>
        <p:txBody>
          <a:bodyPr wrap="square" rtlCol="0">
            <a:spAutoFit/>
          </a:bodyPr>
          <a:lstStyle/>
          <a:p>
            <a:pPr algn="just"/>
            <a:r>
              <a:rPr lang="hu-HU" sz="3200" dirty="0" smtClean="0">
                <a:latin typeface="Times New Roman" panose="02020603050405020304" pitchFamily="18" charset="0"/>
                <a:cs typeface="Times New Roman" panose="02020603050405020304" pitchFamily="18" charset="0"/>
              </a:rPr>
              <a:t>A lírai én számára igaz társ, hűséges hozzá, ellentétben a világi barátaival.  </a:t>
            </a:r>
            <a:endParaRPr lang="hu-H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9348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2448272" cy="792088"/>
          </a:xfrm>
        </p:spPr>
        <p:txBody>
          <a:bodyPr/>
          <a:lstStyle/>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sp>
        <p:nvSpPr>
          <p:cNvPr id="2" name="Téglalap 1"/>
          <p:cNvSpPr/>
          <p:nvPr/>
        </p:nvSpPr>
        <p:spPr>
          <a:xfrm>
            <a:off x="13800" y="188640"/>
            <a:ext cx="4401007" cy="5601533"/>
          </a:xfrm>
          <a:prstGeom prst="rect">
            <a:avLst/>
          </a:prstGeom>
        </p:spPr>
        <p:txBody>
          <a:bodyPr wrap="square">
            <a:spAutoFit/>
          </a:bodyPr>
          <a:lstStyle/>
          <a:p>
            <a:r>
              <a:rPr lang="hu-HU" sz="2000" dirty="0">
                <a:solidFill>
                  <a:srgbClr val="00B050"/>
                </a:solidFill>
              </a:rPr>
              <a:t>Lám, mely zavart lármák között forognak</a:t>
            </a:r>
          </a:p>
          <a:p>
            <a:r>
              <a:rPr lang="hu-HU" sz="2000" dirty="0">
                <a:solidFill>
                  <a:srgbClr val="00B050"/>
                </a:solidFill>
              </a:rPr>
              <a:t>A büszke lelkek napjai,</a:t>
            </a:r>
          </a:p>
          <a:p>
            <a:r>
              <a:rPr lang="hu-HU" sz="2000" dirty="0">
                <a:solidFill>
                  <a:srgbClr val="00B050"/>
                </a:solidFill>
              </a:rPr>
              <a:t>Kőről kövekre </a:t>
            </a:r>
            <a:r>
              <a:rPr lang="hu-HU" sz="2000" dirty="0" err="1">
                <a:solidFill>
                  <a:srgbClr val="00B050"/>
                </a:solidFill>
              </a:rPr>
              <a:t>görgenek</a:t>
            </a:r>
            <a:r>
              <a:rPr lang="hu-HU" sz="2000" dirty="0">
                <a:solidFill>
                  <a:srgbClr val="00B050"/>
                </a:solidFill>
              </a:rPr>
              <a:t>, zajognak,</a:t>
            </a:r>
          </a:p>
          <a:p>
            <a:r>
              <a:rPr lang="hu-HU" sz="2000" dirty="0">
                <a:solidFill>
                  <a:srgbClr val="00B050"/>
                </a:solidFill>
              </a:rPr>
              <a:t>Mint Rajna bukkanásai. -</a:t>
            </a:r>
          </a:p>
          <a:p>
            <a:r>
              <a:rPr lang="hu-HU" sz="2000" dirty="0">
                <a:solidFill>
                  <a:srgbClr val="00B050"/>
                </a:solidFill>
              </a:rPr>
              <a:t>De ránk mikor szent fátyolid </a:t>
            </a:r>
            <a:r>
              <a:rPr lang="hu-HU" sz="2000" dirty="0" err="1">
                <a:solidFill>
                  <a:srgbClr val="00B050"/>
                </a:solidFill>
              </a:rPr>
              <a:t>vonúlnak</a:t>
            </a:r>
            <a:r>
              <a:rPr lang="hu-HU" sz="2000" dirty="0">
                <a:solidFill>
                  <a:srgbClr val="00B050"/>
                </a:solidFill>
              </a:rPr>
              <a:t>,</a:t>
            </a:r>
          </a:p>
          <a:p>
            <a:r>
              <a:rPr lang="hu-HU" sz="2000" dirty="0">
                <a:solidFill>
                  <a:srgbClr val="00B050"/>
                </a:solidFill>
              </a:rPr>
              <a:t>Mint éji harmat, napjaink </a:t>
            </a:r>
            <a:r>
              <a:rPr lang="hu-HU" sz="2000" dirty="0" err="1">
                <a:solidFill>
                  <a:srgbClr val="00B050"/>
                </a:solidFill>
              </a:rPr>
              <a:t>lehúllnak</a:t>
            </a:r>
            <a:r>
              <a:rPr lang="hu-HU" sz="2000" dirty="0">
                <a:solidFill>
                  <a:srgbClr val="00B050"/>
                </a:solidFill>
              </a:rPr>
              <a:t>,</a:t>
            </a:r>
          </a:p>
          <a:p>
            <a:r>
              <a:rPr lang="hu-HU" sz="2000" dirty="0">
                <a:solidFill>
                  <a:srgbClr val="00B050"/>
                </a:solidFill>
              </a:rPr>
              <a:t>Tisztán, magába, csendesen:</a:t>
            </a:r>
          </a:p>
          <a:p>
            <a:r>
              <a:rPr lang="hu-HU" sz="2000" dirty="0">
                <a:solidFill>
                  <a:srgbClr val="00B050"/>
                </a:solidFill>
              </a:rPr>
              <a:t>Élünk, kimúlunk édesen.</a:t>
            </a:r>
          </a:p>
          <a:p>
            <a:r>
              <a:rPr lang="hu-HU" sz="2000" dirty="0">
                <a:solidFill>
                  <a:srgbClr val="00B050"/>
                </a:solidFill>
              </a:rPr>
              <a:t> </a:t>
            </a:r>
          </a:p>
          <a:p>
            <a:r>
              <a:rPr lang="hu-HU" sz="2000" dirty="0">
                <a:solidFill>
                  <a:srgbClr val="00B050"/>
                </a:solidFill>
              </a:rPr>
              <a:t>Sőt akkor is, mikor szemem világán</a:t>
            </a:r>
          </a:p>
          <a:p>
            <a:r>
              <a:rPr lang="hu-HU" sz="2000" dirty="0">
                <a:solidFill>
                  <a:srgbClr val="00B050"/>
                </a:solidFill>
              </a:rPr>
              <a:t>Vak kárpitot sző a halál:</a:t>
            </a:r>
          </a:p>
          <a:p>
            <a:r>
              <a:rPr lang="hu-HU" sz="2000" dirty="0">
                <a:solidFill>
                  <a:srgbClr val="00B050"/>
                </a:solidFill>
              </a:rPr>
              <a:t>Ott a magánosság setét világán</a:t>
            </a:r>
          </a:p>
          <a:p>
            <a:r>
              <a:rPr lang="hu-HU" sz="2000" dirty="0" err="1">
                <a:solidFill>
                  <a:srgbClr val="00B050"/>
                </a:solidFill>
              </a:rPr>
              <a:t>Béhúllt</a:t>
            </a:r>
            <a:r>
              <a:rPr lang="hu-HU" sz="2000" dirty="0">
                <a:solidFill>
                  <a:srgbClr val="00B050"/>
                </a:solidFill>
              </a:rPr>
              <a:t> szemem reád talál.</a:t>
            </a:r>
          </a:p>
          <a:p>
            <a:r>
              <a:rPr lang="hu-HU" sz="2000" dirty="0">
                <a:solidFill>
                  <a:srgbClr val="00B050"/>
                </a:solidFill>
              </a:rPr>
              <a:t>Síromba csak te fogsz alá követni,</a:t>
            </a:r>
          </a:p>
          <a:p>
            <a:r>
              <a:rPr lang="hu-HU" sz="2000" dirty="0">
                <a:solidFill>
                  <a:srgbClr val="00B050"/>
                </a:solidFill>
              </a:rPr>
              <a:t>A nemtudás kietlenén vezetni:</a:t>
            </a:r>
          </a:p>
          <a:p>
            <a:r>
              <a:rPr lang="hu-HU" sz="2000" dirty="0">
                <a:solidFill>
                  <a:srgbClr val="00B050"/>
                </a:solidFill>
              </a:rPr>
              <a:t>Te </a:t>
            </a:r>
            <a:r>
              <a:rPr lang="hu-HU" sz="2000" dirty="0" err="1">
                <a:solidFill>
                  <a:srgbClr val="00B050"/>
                </a:solidFill>
              </a:rPr>
              <a:t>lészel</a:t>
            </a:r>
            <a:r>
              <a:rPr lang="hu-HU" sz="2000" dirty="0">
                <a:solidFill>
                  <a:srgbClr val="00B050"/>
                </a:solidFill>
              </a:rPr>
              <a:t>, ah! a sírhalom</a:t>
            </a:r>
          </a:p>
          <a:p>
            <a:r>
              <a:rPr lang="hu-HU" sz="2000" dirty="0" err="1">
                <a:solidFill>
                  <a:srgbClr val="00B050"/>
                </a:solidFill>
              </a:rPr>
              <a:t>Vőlgyén</a:t>
            </a:r>
            <a:r>
              <a:rPr lang="hu-HU" sz="2000" dirty="0">
                <a:solidFill>
                  <a:srgbClr val="00B050"/>
                </a:solidFill>
              </a:rPr>
              <a:t> is őrzőangyalom.</a:t>
            </a:r>
          </a:p>
          <a:p>
            <a:r>
              <a:rPr lang="hu-HU" dirty="0" smtClean="0">
                <a:solidFill>
                  <a:srgbClr val="00B050"/>
                </a:solidFill>
              </a:rPr>
              <a:t> </a:t>
            </a:r>
            <a:endParaRPr lang="hu-HU" dirty="0">
              <a:solidFill>
                <a:srgbClr val="00B050"/>
              </a:solidFill>
            </a:endParaRPr>
          </a:p>
        </p:txBody>
      </p:sp>
      <p:sp>
        <p:nvSpPr>
          <p:cNvPr id="6" name="Téglalap 5"/>
          <p:cNvSpPr/>
          <p:nvPr/>
        </p:nvSpPr>
        <p:spPr>
          <a:xfrm>
            <a:off x="4572000" y="188640"/>
            <a:ext cx="4572000" cy="2554545"/>
          </a:xfrm>
          <a:prstGeom prst="rect">
            <a:avLst/>
          </a:prstGeom>
        </p:spPr>
        <p:txBody>
          <a:bodyPr>
            <a:spAutoFit/>
          </a:bodyPr>
          <a:lstStyle/>
          <a:p>
            <a:r>
              <a:rPr lang="hu-HU" sz="2000" dirty="0">
                <a:solidFill>
                  <a:srgbClr val="00B050"/>
                </a:solidFill>
              </a:rPr>
              <a:t>Áldott Magánosság! öledbe ejtem</a:t>
            </a:r>
          </a:p>
          <a:p>
            <a:r>
              <a:rPr lang="hu-HU" sz="2000" dirty="0">
                <a:solidFill>
                  <a:srgbClr val="00B050"/>
                </a:solidFill>
              </a:rPr>
              <a:t>Ottan </a:t>
            </a:r>
            <a:r>
              <a:rPr lang="hu-HU" sz="2000" dirty="0" err="1">
                <a:solidFill>
                  <a:srgbClr val="00B050"/>
                </a:solidFill>
              </a:rPr>
              <a:t>utólsó</a:t>
            </a:r>
            <a:r>
              <a:rPr lang="hu-HU" sz="2000" dirty="0">
                <a:solidFill>
                  <a:srgbClr val="00B050"/>
                </a:solidFill>
              </a:rPr>
              <a:t> könnyemet,</a:t>
            </a:r>
          </a:p>
          <a:p>
            <a:r>
              <a:rPr lang="hu-HU" sz="2000" dirty="0">
                <a:solidFill>
                  <a:srgbClr val="00B050"/>
                </a:solidFill>
              </a:rPr>
              <a:t>Végetlen álmaidba elfelejtem</a:t>
            </a:r>
          </a:p>
          <a:p>
            <a:r>
              <a:rPr lang="hu-HU" sz="2000" dirty="0">
                <a:solidFill>
                  <a:srgbClr val="00B050"/>
                </a:solidFill>
              </a:rPr>
              <a:t>Világi szenvedésemet.</a:t>
            </a:r>
          </a:p>
          <a:p>
            <a:r>
              <a:rPr lang="hu-HU" sz="2000" dirty="0">
                <a:solidFill>
                  <a:srgbClr val="00B050"/>
                </a:solidFill>
              </a:rPr>
              <a:t>Áldott Magánosság! te légy barátom,</a:t>
            </a:r>
          </a:p>
          <a:p>
            <a:r>
              <a:rPr lang="hu-HU" sz="2000" dirty="0">
                <a:solidFill>
                  <a:srgbClr val="00B050"/>
                </a:solidFill>
              </a:rPr>
              <a:t>Mikor csak a sír lesz örök sajátom.</a:t>
            </a:r>
          </a:p>
          <a:p>
            <a:r>
              <a:rPr lang="hu-HU" sz="2000" dirty="0">
                <a:solidFill>
                  <a:srgbClr val="00B050"/>
                </a:solidFill>
              </a:rPr>
              <a:t>De ez napom mikor jön el?</a:t>
            </a:r>
          </a:p>
          <a:p>
            <a:r>
              <a:rPr lang="hu-HU" sz="2000" dirty="0">
                <a:solidFill>
                  <a:srgbClr val="00B050"/>
                </a:solidFill>
              </a:rPr>
              <a:t>Áldott Magánosság, jövel!</a:t>
            </a:r>
          </a:p>
        </p:txBody>
      </p:sp>
      <p:sp>
        <p:nvSpPr>
          <p:cNvPr id="7" name="Szövegdoboz 6"/>
          <p:cNvSpPr txBox="1"/>
          <p:nvPr/>
        </p:nvSpPr>
        <p:spPr>
          <a:xfrm>
            <a:off x="13800" y="5661248"/>
            <a:ext cx="8950688" cy="584775"/>
          </a:xfrm>
          <a:prstGeom prst="rect">
            <a:avLst/>
          </a:prstGeom>
          <a:noFill/>
        </p:spPr>
        <p:txBody>
          <a:bodyPr wrap="square" rtlCol="0">
            <a:spAutoFit/>
          </a:bodyPr>
          <a:lstStyle/>
          <a:p>
            <a:r>
              <a:rPr lang="hu-HU" sz="3200" dirty="0" smtClean="0">
                <a:solidFill>
                  <a:srgbClr val="00B050"/>
                </a:solidFill>
              </a:rPr>
              <a:t>Hogyan jelenik meg a halál a versben?</a:t>
            </a:r>
            <a:endParaRPr lang="hu-HU" sz="3200" dirty="0">
              <a:solidFill>
                <a:srgbClr val="00B050"/>
              </a:solidFill>
            </a:endParaRPr>
          </a:p>
        </p:txBody>
      </p:sp>
    </p:spTree>
    <p:extLst>
      <p:ext uri="{BB962C8B-B14F-4D97-AF65-F5344CB8AC3E}">
        <p14:creationId xmlns:p14="http://schemas.microsoft.com/office/powerpoint/2010/main" val="364012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1792-től Kazinczy Ferenccel levelezik, ‘93-ban jelennek meg első versei a Magyar Hírmondóban és az </a:t>
            </a:r>
            <a:r>
              <a:rPr lang="hu-HU" dirty="0" smtClean="0">
                <a:latin typeface="Times New Roman" pitchFamily="18" charset="0"/>
                <a:cs typeface="Times New Roman" pitchFamily="18" charset="0"/>
              </a:rPr>
              <a:t>Urániában.</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pic>
        <p:nvPicPr>
          <p:cNvPr id="4" name="Kép 3" descr="a_magyar_hirmondo_1780_januar_elsejen_kerult_eloszor_nyomtatasba_1365860_1955.jpg"/>
          <p:cNvPicPr>
            <a:picLocks noChangeAspect="1"/>
          </p:cNvPicPr>
          <p:nvPr/>
        </p:nvPicPr>
        <p:blipFill>
          <a:blip r:embed="rId2" cstate="print"/>
          <a:stretch>
            <a:fillRect/>
          </a:stretch>
        </p:blipFill>
        <p:spPr>
          <a:xfrm>
            <a:off x="479322" y="2336660"/>
            <a:ext cx="5460830" cy="3672408"/>
          </a:xfrm>
          <a:prstGeom prst="rect">
            <a:avLst/>
          </a:prstGeom>
        </p:spPr>
      </p:pic>
      <p:pic>
        <p:nvPicPr>
          <p:cNvPr id="5" name="Kép 4" descr="ir022kd81104a.jpg"/>
          <p:cNvPicPr>
            <a:picLocks noChangeAspect="1"/>
          </p:cNvPicPr>
          <p:nvPr/>
        </p:nvPicPr>
        <p:blipFill>
          <a:blip r:embed="rId3" cstate="print"/>
          <a:stretch>
            <a:fillRect/>
          </a:stretch>
        </p:blipFill>
        <p:spPr>
          <a:xfrm>
            <a:off x="5940152" y="2348880"/>
            <a:ext cx="2736304" cy="4087397"/>
          </a:xfrm>
          <a:prstGeom prst="rect">
            <a:avLst/>
          </a:prstGeom>
        </p:spPr>
      </p:pic>
    </p:spTree>
    <p:extLst>
      <p:ext uri="{BB962C8B-B14F-4D97-AF65-F5344CB8AC3E}">
        <p14:creationId xmlns:p14="http://schemas.microsoft.com/office/powerpoint/2010/main" val="5716427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A halálba a lírai ént csak a magány kíséri el a halálba, kínjai elmúlását reméli a végső, örök nyugalomtól. Az utolsó versszakban megismétlődik az első versszak megszólítása, keretbe foglalja a verset.</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2708920"/>
            <a:ext cx="4149080" cy="4149080"/>
          </a:xfrm>
          <a:prstGeom prst="rect">
            <a:avLst/>
          </a:prstGeom>
        </p:spPr>
      </p:pic>
    </p:spTree>
    <p:extLst>
      <p:ext uri="{BB962C8B-B14F-4D97-AF65-F5344CB8AC3E}">
        <p14:creationId xmlns:p14="http://schemas.microsoft.com/office/powerpoint/2010/main" val="51654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21 évesen a kollégium tanítója lett. Pedagógiájára Rousseau Emilje volt hatással</a:t>
            </a:r>
            <a:r>
              <a:rPr lang="hu-HU" dirty="0" smtClean="0">
                <a:latin typeface="Times New Roman" pitchFamily="18" charset="0"/>
                <a:cs typeface="Times New Roman" pitchFamily="18" charset="0"/>
              </a:rPr>
              <a:t>.</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Órái </a:t>
            </a:r>
            <a:r>
              <a:rPr lang="hu-HU" dirty="0">
                <a:solidFill>
                  <a:srgbClr val="00B050"/>
                </a:solidFill>
                <a:latin typeface="Times New Roman" pitchFamily="18" charset="0"/>
                <a:cs typeface="Times New Roman" pitchFamily="18" charset="0"/>
              </a:rPr>
              <a:t>nagyon népszerűek voltak: „mint teátrumra egymást törve mentek”* a diákok. Óráit gyakran Nagyerdőn tartotta. Tréfakedvelő, türelmes, emberszerető volt, diákjaival együtt pipázott, borozott, énekelt és táncolt.</a:t>
            </a:r>
          </a:p>
        </p:txBody>
      </p:sp>
      <p:pic>
        <p:nvPicPr>
          <p:cNvPr id="4" name="Kép 3" descr="300px-Debrecen31.jpg"/>
          <p:cNvPicPr>
            <a:picLocks noChangeAspect="1"/>
          </p:cNvPicPr>
          <p:nvPr/>
        </p:nvPicPr>
        <p:blipFill>
          <a:blip r:embed="rId3" cstate="print"/>
          <a:stretch>
            <a:fillRect/>
          </a:stretch>
        </p:blipFill>
        <p:spPr>
          <a:xfrm>
            <a:off x="5220072" y="3861048"/>
            <a:ext cx="3779912" cy="2595539"/>
          </a:xfrm>
          <a:prstGeom prst="rect">
            <a:avLst/>
          </a:prstGeom>
        </p:spPr>
      </p:pic>
      <p:pic>
        <p:nvPicPr>
          <p:cNvPr id="5" name="Kép 4" descr="15.jpg"/>
          <p:cNvPicPr>
            <a:picLocks noChangeAspect="1"/>
          </p:cNvPicPr>
          <p:nvPr/>
        </p:nvPicPr>
        <p:blipFill>
          <a:blip r:embed="rId4" cstate="print"/>
          <a:stretch>
            <a:fillRect/>
          </a:stretch>
        </p:blipFill>
        <p:spPr>
          <a:xfrm>
            <a:off x="395536" y="4251723"/>
            <a:ext cx="3290842" cy="2204864"/>
          </a:xfrm>
          <a:prstGeom prst="rect">
            <a:avLst/>
          </a:prstGeom>
        </p:spPr>
      </p:pic>
    </p:spTree>
    <p:extLst>
      <p:ext uri="{BB962C8B-B14F-4D97-AF65-F5344CB8AC3E}">
        <p14:creationId xmlns:p14="http://schemas.microsoft.com/office/powerpoint/2010/main" val="354913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5158</Words>
  <Application>Microsoft Office PowerPoint</Application>
  <PresentationFormat>Diavetítés a képernyőre (4:3 oldalarány)</PresentationFormat>
  <Paragraphs>768</Paragraphs>
  <Slides>80</Slides>
  <Notes>5</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80</vt:i4>
      </vt:variant>
    </vt:vector>
  </HeadingPairs>
  <TitlesOfParts>
    <vt:vector size="84" baseType="lpstr">
      <vt:lpstr>Arial</vt:lpstr>
      <vt:lpstr>Calibri</vt:lpstr>
      <vt:lpstr>Times New Roman</vt:lpstr>
      <vt:lpstr>Office-téma</vt:lpstr>
      <vt:lpstr>Csokonai Vitéz Mihály</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 szimultán verselés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Péter</dc:creator>
  <cp:lastModifiedBy>Peter</cp:lastModifiedBy>
  <cp:revision>95</cp:revision>
  <dcterms:created xsi:type="dcterms:W3CDTF">2015-08-27T02:13:55Z</dcterms:created>
  <dcterms:modified xsi:type="dcterms:W3CDTF">2024-04-16T13:44:37Z</dcterms:modified>
</cp:coreProperties>
</file>